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84" r:id="rId1"/>
  </p:sldMasterIdLst>
  <p:notesMasterIdLst>
    <p:notesMasterId r:id="rId27"/>
  </p:notesMasterIdLst>
  <p:sldIdLst>
    <p:sldId id="256" r:id="rId2"/>
    <p:sldId id="257" r:id="rId3"/>
    <p:sldId id="258" r:id="rId4"/>
    <p:sldId id="283" r:id="rId5"/>
    <p:sldId id="284" r:id="rId6"/>
    <p:sldId id="265" r:id="rId7"/>
    <p:sldId id="271" r:id="rId8"/>
    <p:sldId id="263" r:id="rId9"/>
    <p:sldId id="273" r:id="rId10"/>
    <p:sldId id="260" r:id="rId11"/>
    <p:sldId id="291" r:id="rId12"/>
    <p:sldId id="266" r:id="rId13"/>
    <p:sldId id="287" r:id="rId14"/>
    <p:sldId id="285" r:id="rId15"/>
    <p:sldId id="286" r:id="rId16"/>
    <p:sldId id="288" r:id="rId17"/>
    <p:sldId id="290" r:id="rId18"/>
    <p:sldId id="289" r:id="rId19"/>
    <p:sldId id="267" r:id="rId20"/>
    <p:sldId id="269" r:id="rId21"/>
    <p:sldId id="279" r:id="rId22"/>
    <p:sldId id="278" r:id="rId23"/>
    <p:sldId id="275" r:id="rId24"/>
    <p:sldId id="270" r:id="rId25"/>
    <p:sldId id="262" r:id="rId2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660" autoAdjust="0"/>
  </p:normalViewPr>
  <p:slideViewPr>
    <p:cSldViewPr snapToGrid="0">
      <p:cViewPr varScale="1">
        <p:scale>
          <a:sx n="62" d="100"/>
          <a:sy n="62" d="100"/>
        </p:scale>
        <p:origin x="14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DF47B-08FB-48B7-89DD-7D10AC06C84B}" type="datetimeFigureOut">
              <a:rPr lang="vi-VN" smtClean="0"/>
              <a:t>04/06/2022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3AFBAA-A6C6-4BD2-8444-87450029D041}" type="slidenum">
              <a:rPr lang="vi-VN" smtClean="0"/>
              <a:t>‹#›</a:t>
            </a:fld>
            <a:endParaRPr lang="vi-VN"/>
          </a:p>
        </p:txBody>
      </p:sp>
    </p:spTree>
    <p:extLst>
      <p:ext uri="{BB962C8B-B14F-4D97-AF65-F5344CB8AC3E}">
        <p14:creationId xmlns:p14="http://schemas.microsoft.com/office/powerpoint/2010/main" val="2709378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p:txBody>
      </p:sp>
      <p:sp>
        <p:nvSpPr>
          <p:cNvPr id="4" name="Slide Number Placeholder 3"/>
          <p:cNvSpPr>
            <a:spLocks noGrp="1"/>
          </p:cNvSpPr>
          <p:nvPr>
            <p:ph type="sldNum" sz="quarter" idx="5"/>
          </p:nvPr>
        </p:nvSpPr>
        <p:spPr/>
        <p:txBody>
          <a:bodyPr/>
          <a:lstStyle/>
          <a:p>
            <a:fld id="{123AFBAA-A6C6-4BD2-8444-87450029D041}" type="slidenum">
              <a:rPr lang="vi-VN" smtClean="0"/>
              <a:t>3</a:t>
            </a:fld>
            <a:endParaRPr lang="vi-VN"/>
          </a:p>
        </p:txBody>
      </p:sp>
    </p:spTree>
    <p:extLst>
      <p:ext uri="{BB962C8B-B14F-4D97-AF65-F5344CB8AC3E}">
        <p14:creationId xmlns:p14="http://schemas.microsoft.com/office/powerpoint/2010/main" val="148145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spcAft>
                <a:spcPts val="0"/>
              </a:spcAft>
              <a:buFont typeface="Wingdings" panose="05000000000000000000" pitchFamily="2" charset="2"/>
              <a:buChar char=""/>
            </a:pPr>
            <a:r>
              <a:rPr lang="en-US" sz="1200" b="1" i="1" dirty="0" err="1">
                <a:solidFill>
                  <a:srgbClr val="000000"/>
                </a:solidFill>
                <a:effectLst/>
                <a:latin typeface="Times New Roman" panose="02020603050405020304" pitchFamily="18" charset="0"/>
                <a:ea typeface="Calibri" panose="020F0502020204030204" pitchFamily="34" charset="0"/>
              </a:rPr>
              <a:t>Chức</a:t>
            </a:r>
            <a:r>
              <a:rPr lang="en-US" sz="1200" b="1" i="1" dirty="0">
                <a:solidFill>
                  <a:srgbClr val="000000"/>
                </a:solidFill>
                <a:effectLst/>
                <a:latin typeface="Times New Roman" panose="02020603050405020304" pitchFamily="18" charset="0"/>
                <a:ea typeface="Calibri" panose="020F0502020204030204" pitchFamily="34" charset="0"/>
              </a:rPr>
              <a:t> </a:t>
            </a:r>
            <a:r>
              <a:rPr lang="en-US" sz="1200" b="1" i="1" dirty="0" err="1">
                <a:solidFill>
                  <a:srgbClr val="000000"/>
                </a:solidFill>
                <a:effectLst/>
                <a:latin typeface="Times New Roman" panose="02020603050405020304" pitchFamily="18" charset="0"/>
                <a:ea typeface="Calibri" panose="020F0502020204030204" pitchFamily="34" charset="0"/>
              </a:rPr>
              <a:t>năng</a:t>
            </a:r>
            <a:r>
              <a:rPr lang="en-US" sz="1200" b="1" i="1" dirty="0">
                <a:solidFill>
                  <a:srgbClr val="000000"/>
                </a:solidFill>
                <a:effectLst/>
                <a:latin typeface="Times New Roman" panose="02020603050405020304" pitchFamily="18" charset="0"/>
                <a:ea typeface="Calibri" panose="020F0502020204030204" pitchFamily="34" charset="0"/>
              </a:rPr>
              <a:t> </a:t>
            </a:r>
            <a:r>
              <a:rPr lang="en-US" sz="1200" b="1" i="1" dirty="0" err="1">
                <a:solidFill>
                  <a:srgbClr val="000000"/>
                </a:solidFill>
                <a:effectLst/>
                <a:latin typeface="Times New Roman" panose="02020603050405020304" pitchFamily="18" charset="0"/>
                <a:ea typeface="Calibri" panose="020F0502020204030204" pitchFamily="34" charset="0"/>
              </a:rPr>
              <a:t>từng</a:t>
            </a:r>
            <a:r>
              <a:rPr lang="en-US" sz="1200" b="1" i="1" dirty="0">
                <a:solidFill>
                  <a:srgbClr val="000000"/>
                </a:solidFill>
                <a:effectLst/>
                <a:latin typeface="Times New Roman" panose="02020603050405020304" pitchFamily="18" charset="0"/>
                <a:ea typeface="Calibri" panose="020F0502020204030204" pitchFamily="34" charset="0"/>
              </a:rPr>
              <a:t> </a:t>
            </a:r>
            <a:r>
              <a:rPr lang="en-US" sz="1200" b="1" i="1" dirty="0" err="1">
                <a:solidFill>
                  <a:srgbClr val="000000"/>
                </a:solidFill>
                <a:effectLst/>
                <a:latin typeface="Times New Roman" panose="02020603050405020304" pitchFamily="18" charset="0"/>
                <a:ea typeface="Calibri" panose="020F0502020204030204" pitchFamily="34" charset="0"/>
              </a:rPr>
              <a:t>khối</a:t>
            </a:r>
            <a:r>
              <a:rPr lang="en-US" sz="1200" b="1" i="1" dirty="0">
                <a:solidFill>
                  <a:srgbClr val="000000"/>
                </a:solidFill>
                <a:effectLst/>
                <a:latin typeface="Times New Roman" panose="02020603050405020304" pitchFamily="18" charset="0"/>
                <a:ea typeface="Calibri" panose="020F0502020204030204" pitchFamily="34" charset="0"/>
              </a:rPr>
              <a:t>: </a:t>
            </a:r>
          </a:p>
          <a:p>
            <a:pPr marL="342900" lvl="0" indent="-342900">
              <a:spcAft>
                <a:spcPts val="0"/>
              </a:spcAft>
              <a:buFont typeface="Wingdings" panose="05000000000000000000" pitchFamily="2" charset="2"/>
              <a:buChar char=""/>
            </a:pPr>
            <a:endParaRPr lang="vi-VN" sz="1200" i="1" dirty="0">
              <a:solidFill>
                <a:srgbClr val="000000"/>
              </a:solidFill>
              <a:effectLst/>
              <a:latin typeface="Times New Roman" panose="02020603050405020304" pitchFamily="18" charset="0"/>
              <a:ea typeface="Calibri" panose="020F0502020204030204" pitchFamily="34" charset="0"/>
            </a:endParaRPr>
          </a:p>
          <a:p>
            <a:pPr lvl="0" algn="just">
              <a:lnSpc>
                <a:spcPct val="107000"/>
              </a:lnSpc>
              <a:tabLst>
                <a:tab pos="558800" algn="l"/>
              </a:tabLst>
            </a:pP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 điều khiển trung tâm</a:t>
            </a: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Khối điều khiển trung tâm sử dụng Arduino UNO R3 có hiệu năng cao,dùng để điều khiển các linh kiện khác trong hệ thống.</a:t>
            </a:r>
          </a:p>
          <a:p>
            <a:pPr lvl="0" algn="just">
              <a:lnSpc>
                <a:spcPct val="107000"/>
              </a:lnSpc>
              <a:tabLst>
                <a:tab pos="558800" algn="l"/>
              </a:tabLst>
            </a:pP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 cảm biến: </a:t>
            </a: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bao gồm cảm biến nhiệt độ, độ ẩm, khí gas có tính chính xác cao, dùng để đo nhiệt độ độ ẩm của kk, cảnh báo rò rỉ khí gas từ đó đưa tín hiệu về khối điều khiển trung tâm.</a:t>
            </a:r>
          </a:p>
          <a:p>
            <a:pPr lvl="0" algn="just">
              <a:lnSpc>
                <a:spcPct val="107000"/>
              </a:lnSpc>
              <a:tabLst>
                <a:tab pos="558800" algn="l"/>
              </a:tabLst>
            </a:pP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 hiển thị</a:t>
            </a: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Khối hiện thị sử dụng màn hình LCD 16x2 dùng để hiển thị  thông số đọc từ cảm biến.</a:t>
            </a:r>
          </a:p>
          <a:p>
            <a:pPr lvl="0" algn="just">
              <a:lnSpc>
                <a:spcPct val="107000"/>
              </a:lnSpc>
              <a:tabLst>
                <a:tab pos="558800" algn="l"/>
              </a:tabLst>
            </a:pP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 nguồn: </a:t>
            </a: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 nơi cung cấp điện cho toàn hệ thống.Vì vậy cần tính toán hợp lý để mạch điện được ổn định.</a:t>
            </a:r>
          </a:p>
          <a:p>
            <a:pPr lvl="0" algn="just">
              <a:lnSpc>
                <a:spcPct val="107000"/>
              </a:lnSpc>
              <a:tabLst>
                <a:tab pos="558800" algn="l"/>
              </a:tabLst>
            </a:pP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 thiết bị ngoại vi: </a:t>
            </a:r>
            <a:r>
              <a:rPr lang="vi-V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Nhận lệnh từ khối điều khiển trung tâm điều khiển trạng thái hoạt động của các động cơ motor.</a:t>
            </a:r>
          </a:p>
          <a:p>
            <a:endParaRPr lang="vi-VN" dirty="0"/>
          </a:p>
        </p:txBody>
      </p:sp>
      <p:sp>
        <p:nvSpPr>
          <p:cNvPr id="4" name="Slide Number Placeholder 3"/>
          <p:cNvSpPr>
            <a:spLocks noGrp="1"/>
          </p:cNvSpPr>
          <p:nvPr>
            <p:ph type="sldNum" sz="quarter" idx="5"/>
          </p:nvPr>
        </p:nvSpPr>
        <p:spPr/>
        <p:txBody>
          <a:bodyPr/>
          <a:lstStyle/>
          <a:p>
            <a:fld id="{123AFBAA-A6C6-4BD2-8444-87450029D041}" type="slidenum">
              <a:rPr lang="vi-VN" smtClean="0"/>
              <a:t>8</a:t>
            </a:fld>
            <a:endParaRPr lang="vi-VN"/>
          </a:p>
        </p:txBody>
      </p:sp>
    </p:spTree>
    <p:extLst>
      <p:ext uri="{BB962C8B-B14F-4D97-AF65-F5344CB8AC3E}">
        <p14:creationId xmlns:p14="http://schemas.microsoft.com/office/powerpoint/2010/main" val="4221708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Nguyên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1800" b="1"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Các</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thông</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số</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nhận</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được</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thông</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qua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hệ</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thống</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cảm</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biến</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sẽ</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đưa</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về</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bộ</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điều</a:t>
            </a:r>
            <a:r>
              <a:rPr lang="en-US" sz="4000" b="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khiển</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so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sánh</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với</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các</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giá</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trị</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cài</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đặt</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qua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bộ</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điều</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khiển</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Bộ</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điều</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khiển</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xử</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lí</a:t>
            </a:r>
            <a:r>
              <a:rPr lang="en-US" sz="4000" b="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đưa</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ra</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các</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tín</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hiệu</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điều</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khiển</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sang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bộ</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biến</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đổi</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để</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thực</a:t>
            </a:r>
            <a:r>
              <a:rPr lang="en-US" sz="4000" b="0" i="0" dirty="0">
                <a:solidFill>
                  <a:srgbClr val="010101"/>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40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lí</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chuông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cảnh</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báo</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đưa</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gas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thoát</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ngoài</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qua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quạt</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gió</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cửa</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sổ</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quạt</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đảm</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ẩm</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4000" b="0" i="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4000" b="0" i="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4000" b="0" i="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4000" b="0" i="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4000" b="0" i="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40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tục</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gas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trở</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thái</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an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toàn</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ẩm</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thúc</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40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4000" b="0" dirty="0">
              <a:effectLst/>
              <a:latin typeface="Calibri" panose="020F0502020204030204" pitchFamily="34" charset="0"/>
              <a:ea typeface="Calibri" panose="020F0502020204030204" pitchFamily="34" charset="0"/>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123AFBAA-A6C6-4BD2-8444-87450029D041}" type="slidenum">
              <a:rPr lang="vi-VN" smtClean="0"/>
              <a:t>20</a:t>
            </a:fld>
            <a:endParaRPr lang="vi-VN"/>
          </a:p>
        </p:txBody>
      </p:sp>
    </p:spTree>
    <p:extLst>
      <p:ext uri="{BB962C8B-B14F-4D97-AF65-F5344CB8AC3E}">
        <p14:creationId xmlns:p14="http://schemas.microsoft.com/office/powerpoint/2010/main" val="2863410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sz="1200" i="1" u="sng"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1200" i="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1" u="sng" dirty="0" err="1">
                <a:effectLst/>
                <a:latin typeface="Times New Roman" panose="02020603050405020304" pitchFamily="18" charset="0"/>
                <a:ea typeface="Calibri" panose="020F0502020204030204" pitchFamily="34" charset="0"/>
                <a:cs typeface="Times New Roman" panose="02020603050405020304" pitchFamily="18" charset="0"/>
              </a:rPr>
              <a:t>thích</a:t>
            </a:r>
            <a:r>
              <a:rPr lang="en-US" sz="1200" i="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i="1" u="sng"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200" i="1" u="sng" dirty="0">
                <a:effectLst/>
                <a:latin typeface="Times New Roman" panose="02020603050405020304" pitchFamily="18" charset="0"/>
                <a:ea typeface="Calibri" panose="020F0502020204030204" pitchFamily="34" charset="0"/>
                <a:cs typeface="Times New Roman" panose="02020603050405020304" pitchFamily="18" charset="0"/>
              </a:rPr>
              <a:t> đ</a:t>
            </a:r>
            <a:r>
              <a:rPr lang="vi-VN" sz="1200" i="1" u="sng" dirty="0">
                <a:effectLst/>
                <a:latin typeface="Times New Roman" panose="02020603050405020304" pitchFamily="18" charset="0"/>
                <a:ea typeface="Calibri" panose="020F0502020204030204" pitchFamily="34" charset="0"/>
                <a:cs typeface="Times New Roman" panose="02020603050405020304" pitchFamily="18" charset="0"/>
              </a:rPr>
              <a:t>ồ:</a:t>
            </a:r>
            <a:endParaRPr lang="vi-VN" sz="1200" i="1" u="sng" dirty="0">
              <a:effectLst/>
              <a:ea typeface="Calibri" panose="020F0502020204030204" pitchFamily="34" charset="0"/>
              <a:cs typeface="Times New Roman" panose="02020603050405020304" pitchFamily="18" charset="0"/>
            </a:endParaRPr>
          </a:p>
          <a:p>
            <a:pPr indent="149225" algn="just">
              <a:lnSpc>
                <a:spcPct val="107000"/>
              </a:lnSpc>
              <a:spcAft>
                <a:spcPts val="800"/>
              </a:spcAft>
            </a:pPr>
            <a:r>
              <a:rPr lang="vi-VN" sz="1200" dirty="0">
                <a:latin typeface="Times New Roman" panose="02020603050405020304" pitchFamily="18" charset="0"/>
                <a:ea typeface="Calibri" panose="020F0502020204030204" pitchFamily="34" charset="0"/>
                <a:cs typeface="Times New Roman" panose="02020603050405020304" pitchFamily="18" charset="0"/>
              </a:rPr>
              <a:t>Khối cảm biến nhiệt độ, độ ẩm, khí gas nhận thông tin đưa vào khối xử lý để hiển thị các thông số lên màn hình LCD và so sánh với từng trường hợp đặt ra.</a:t>
            </a:r>
          </a:p>
          <a:p>
            <a:pPr indent="149225" algn="just">
              <a:lnSpc>
                <a:spcPct val="107000"/>
              </a:lnSpc>
              <a:spcAft>
                <a:spcPts val="800"/>
              </a:spcAft>
            </a:pPr>
            <a:r>
              <a:rPr lang="vi-VN" sz="1200" dirty="0">
                <a:latin typeface="Times New Roman" panose="02020603050405020304" pitchFamily="18" charset="0"/>
                <a:ea typeface="Calibri" panose="020F0502020204030204" pitchFamily="34" charset="0"/>
                <a:cs typeface="Times New Roman" panose="02020603050405020304" pitchFamily="18" charset="0"/>
              </a:rPr>
              <a:t>Trường hợp 1: Khi nhiệt độ lớn hơn 32 độ C hoặc độ ẩm lớn hơn 85% thì quạt thông gió sẽ được bật và mở cửa thông gió. </a:t>
            </a:r>
          </a:p>
          <a:p>
            <a:pPr indent="149225" algn="just">
              <a:lnSpc>
                <a:spcPct val="107000"/>
              </a:lnSpc>
              <a:spcAft>
                <a:spcPts val="800"/>
              </a:spcAft>
            </a:pPr>
            <a:r>
              <a:rPr lang="vi-VN" sz="1200" dirty="0">
                <a:latin typeface="Times New Roman" panose="02020603050405020304" pitchFamily="18" charset="0"/>
                <a:ea typeface="Calibri" panose="020F0502020204030204" pitchFamily="34" charset="0"/>
                <a:cs typeface="Times New Roman" panose="02020603050405020304" pitchFamily="18" charset="0"/>
              </a:rPr>
              <a:t>Trường hợp 2: Khi cảm biến khí gas nhận giá trị bằng 1 tức là có  khí gas rò rỉ, khi đó còi cảnh bảo sẽ kêu, mở cửa thông gió và quạt thông gió được bật.</a:t>
            </a:r>
          </a:p>
          <a:p>
            <a:pPr indent="149225" algn="just">
              <a:lnSpc>
                <a:spcPct val="107000"/>
              </a:lnSpc>
              <a:spcAft>
                <a:spcPts val="800"/>
              </a:spcAft>
            </a:pPr>
            <a:r>
              <a:rPr lang="vi-VN" sz="1200" dirty="0">
                <a:latin typeface="Times New Roman" panose="02020603050405020304" pitchFamily="18" charset="0"/>
                <a:ea typeface="Calibri" panose="020F0502020204030204" pitchFamily="34" charset="0"/>
                <a:cs typeface="Times New Roman" panose="02020603050405020304" pitchFamily="18" charset="0"/>
              </a:rPr>
              <a:t>Trường hợp 3: Khi các giá trị nhận được từ các cảm biến không thuộc 2 trường hợp trên tức là chỉ số đang ở mức cho phép thì hệ thống sẽ chỉ dừng lại ở việc hiển thị thông số lên màn hình LCD và kết thúc quá trình làm việc.</a:t>
            </a:r>
            <a:endParaRPr lang="vi-VN" sz="1200" dirty="0">
              <a:effectLst/>
              <a:ea typeface="Calibri" panose="020F0502020204030204" pitchFamily="34" charset="0"/>
              <a:cs typeface="Times New Roman" panose="02020603050405020304" pitchFamily="18" charset="0"/>
            </a:endParaRPr>
          </a:p>
          <a:p>
            <a:endParaRPr lang="vi-VN" dirty="0"/>
          </a:p>
        </p:txBody>
      </p:sp>
      <p:sp>
        <p:nvSpPr>
          <p:cNvPr id="4" name="Slide Number Placeholder 3"/>
          <p:cNvSpPr>
            <a:spLocks noGrp="1"/>
          </p:cNvSpPr>
          <p:nvPr>
            <p:ph type="sldNum" sz="quarter" idx="5"/>
          </p:nvPr>
        </p:nvSpPr>
        <p:spPr/>
        <p:txBody>
          <a:bodyPr/>
          <a:lstStyle/>
          <a:p>
            <a:fld id="{123AFBAA-A6C6-4BD2-8444-87450029D041}" type="slidenum">
              <a:rPr lang="vi-VN" smtClean="0"/>
              <a:t>21</a:t>
            </a:fld>
            <a:endParaRPr lang="vi-VN"/>
          </a:p>
        </p:txBody>
      </p:sp>
    </p:spTree>
    <p:extLst>
      <p:ext uri="{BB962C8B-B14F-4D97-AF65-F5344CB8AC3E}">
        <p14:creationId xmlns:p14="http://schemas.microsoft.com/office/powerpoint/2010/main" val="2136853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a:t>
            </a:r>
            <a:r>
              <a:rPr lang="en-US" dirty="0" err="1"/>
              <a:t>trình</a:t>
            </a:r>
            <a:r>
              <a:rPr lang="en-US" dirty="0"/>
              <a:t> </a:t>
            </a:r>
            <a:r>
              <a:rPr lang="en-US" dirty="0" err="1"/>
              <a:t>bày</a:t>
            </a:r>
            <a:r>
              <a:rPr lang="en-US" dirty="0"/>
              <a:t> </a:t>
            </a:r>
            <a:r>
              <a:rPr lang="en-US" dirty="0" err="1"/>
              <a:t>của</a:t>
            </a:r>
            <a:r>
              <a:rPr lang="en-US" dirty="0"/>
              <a:t> </a:t>
            </a:r>
            <a:r>
              <a:rPr lang="en-US" dirty="0" err="1"/>
              <a:t>em</a:t>
            </a:r>
            <a:r>
              <a:rPr lang="en-US" dirty="0"/>
              <a:t> </a:t>
            </a:r>
            <a:r>
              <a:rPr lang="en-US" dirty="0" err="1"/>
              <a:t>đến</a:t>
            </a:r>
            <a:r>
              <a:rPr lang="en-US" dirty="0"/>
              <a:t> </a:t>
            </a:r>
            <a:r>
              <a:rPr lang="en-US" dirty="0" err="1"/>
              <a:t>đây</a:t>
            </a:r>
            <a:r>
              <a:rPr lang="en-US" dirty="0"/>
              <a:t> </a:t>
            </a:r>
            <a:r>
              <a:rPr lang="en-US" dirty="0" err="1"/>
              <a:t>là</a:t>
            </a:r>
            <a:r>
              <a:rPr lang="en-US" dirty="0"/>
              <a:t> </a:t>
            </a:r>
            <a:r>
              <a:rPr lang="en-US" dirty="0" err="1"/>
              <a:t>hết</a:t>
            </a:r>
            <a:r>
              <a:rPr lang="en-US" dirty="0"/>
              <a:t>, </a:t>
            </a:r>
            <a:r>
              <a:rPr lang="en-US" dirty="0" err="1"/>
              <a:t>cảm</a:t>
            </a:r>
            <a:r>
              <a:rPr lang="en-US" dirty="0"/>
              <a:t> </a:t>
            </a:r>
            <a:r>
              <a:rPr lang="en-US" dirty="0" err="1"/>
              <a:t>ơn</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đã</a:t>
            </a:r>
            <a:r>
              <a:rPr lang="en-US" dirty="0"/>
              <a:t> </a:t>
            </a:r>
            <a:r>
              <a:rPr lang="en-US" dirty="0" err="1"/>
              <a:t>lắng</a:t>
            </a:r>
            <a:r>
              <a:rPr lang="en-US" dirty="0"/>
              <a:t> </a:t>
            </a:r>
            <a:r>
              <a:rPr lang="en-US" dirty="0" err="1"/>
              <a:t>nghe</a:t>
            </a:r>
            <a:r>
              <a:rPr lang="en-US" dirty="0"/>
              <a:t> !!</a:t>
            </a:r>
            <a:endParaRPr lang="vi-VN" dirty="0"/>
          </a:p>
        </p:txBody>
      </p:sp>
      <p:sp>
        <p:nvSpPr>
          <p:cNvPr id="4" name="Slide Number Placeholder 3"/>
          <p:cNvSpPr>
            <a:spLocks noGrp="1"/>
          </p:cNvSpPr>
          <p:nvPr>
            <p:ph type="sldNum" sz="quarter" idx="5"/>
          </p:nvPr>
        </p:nvSpPr>
        <p:spPr/>
        <p:txBody>
          <a:bodyPr/>
          <a:lstStyle/>
          <a:p>
            <a:fld id="{123AFBAA-A6C6-4BD2-8444-87450029D041}" type="slidenum">
              <a:rPr lang="vi-VN" smtClean="0"/>
              <a:t>25</a:t>
            </a:fld>
            <a:endParaRPr lang="vi-VN"/>
          </a:p>
        </p:txBody>
      </p:sp>
    </p:spTree>
    <p:extLst>
      <p:ext uri="{BB962C8B-B14F-4D97-AF65-F5344CB8AC3E}">
        <p14:creationId xmlns:p14="http://schemas.microsoft.com/office/powerpoint/2010/main" val="98511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4A1C-DE7C-46F2-B255-79BE1152CA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91D3E9AE-4417-46C8-814A-39D6DF66AB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8DB250F4-6189-4638-8C5B-E823BDE37322}"/>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5" name="Footer Placeholder 4">
            <a:extLst>
              <a:ext uri="{FF2B5EF4-FFF2-40B4-BE49-F238E27FC236}">
                <a16:creationId xmlns:a16="http://schemas.microsoft.com/office/drawing/2014/main" id="{5881D446-3F9E-4151-A3C2-452F3B89173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1142928-0C7D-461B-BDF1-B55BAE3693C6}"/>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370580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A1C5-56AF-42C2-B183-E03FC782B5AC}"/>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68728868-B680-466A-8970-ECCECE6D70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01DC580-5F16-4A92-8203-457F65EBC9DD}"/>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5" name="Footer Placeholder 4">
            <a:extLst>
              <a:ext uri="{FF2B5EF4-FFF2-40B4-BE49-F238E27FC236}">
                <a16:creationId xmlns:a16="http://schemas.microsoft.com/office/drawing/2014/main" id="{61A9D3CF-5815-4323-AC12-C3AB1DEE5E1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1EF9B0A-EC90-4632-A5B1-1AC13E01A36D}"/>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103312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825BBA-5595-4CE9-B464-E9DBF124AA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9DB650B-3A8B-469F-BBE0-A55B0C4ACF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1F03B1C-F7DC-4BF3-9463-2DBDC9BB098C}"/>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5" name="Footer Placeholder 4">
            <a:extLst>
              <a:ext uri="{FF2B5EF4-FFF2-40B4-BE49-F238E27FC236}">
                <a16:creationId xmlns:a16="http://schemas.microsoft.com/office/drawing/2014/main" id="{88678EAE-8AA9-451B-B3D5-A53011600EE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06DF985-FDAB-42E0-BCDB-8EA3B513B9F3}"/>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278461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FD3D4-8C3E-4DA6-8D30-767AAC20AC13}"/>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123B6472-FB4B-4E4A-9BBD-C5846A7B29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D6ADAEB5-DF63-429D-AA02-0191CB850868}"/>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5" name="Footer Placeholder 4">
            <a:extLst>
              <a:ext uri="{FF2B5EF4-FFF2-40B4-BE49-F238E27FC236}">
                <a16:creationId xmlns:a16="http://schemas.microsoft.com/office/drawing/2014/main" id="{5BF62832-133A-43F4-AB4D-A7BE2F416FC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EB30EB3-CAEE-4F9C-B2F5-C2D77461509A}"/>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1973995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82EE-B84E-47A2-A12D-E180347A9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07269354-AA7A-472C-BD9F-B297383BAF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2F9C29-D76C-41E8-9827-66246FD9D73C}"/>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5" name="Footer Placeholder 4">
            <a:extLst>
              <a:ext uri="{FF2B5EF4-FFF2-40B4-BE49-F238E27FC236}">
                <a16:creationId xmlns:a16="http://schemas.microsoft.com/office/drawing/2014/main" id="{F21413C7-3446-474F-8C4F-7D1E99BC443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3936C97-E858-4EFF-A509-B2E60ED498F5}"/>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360322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3063-3603-4074-861C-5F95A4857081}"/>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A741A5E-C3ED-48B9-AF04-E0378FF3B4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8E616EB2-AD26-4B0E-AD14-CDBAAB6453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2CE3692E-6EED-4494-AD41-3029CE8388D7}"/>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6" name="Footer Placeholder 5">
            <a:extLst>
              <a:ext uri="{FF2B5EF4-FFF2-40B4-BE49-F238E27FC236}">
                <a16:creationId xmlns:a16="http://schemas.microsoft.com/office/drawing/2014/main" id="{20862A80-9183-4AB2-A75F-308092B81F3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D716BE6D-86B2-4847-A2D0-9ABCE510C913}"/>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1795654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71BB-E1B7-44CA-94F5-D0BC1CBE82A4}"/>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D5A59975-08E8-4997-AF60-A0F11CF7D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29850E-47B9-48DF-8B4B-F520CE3157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8CE96480-247A-4720-8674-C9F9A155B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E7629-D4C0-4331-9335-A72784CE40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00E8062-3E12-423C-9F2F-EB216C2E35F6}"/>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8" name="Footer Placeholder 7">
            <a:extLst>
              <a:ext uri="{FF2B5EF4-FFF2-40B4-BE49-F238E27FC236}">
                <a16:creationId xmlns:a16="http://schemas.microsoft.com/office/drawing/2014/main" id="{2529EA07-1C44-4670-8F9A-C5860939BD1C}"/>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6728F90E-D568-4EF8-AA56-519F23DCB6CC}"/>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2123513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4BCE-5877-476C-8B80-07DE8B82E8EA}"/>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0E1D0E45-2965-46AD-AC6B-8364AE7CE0B8}"/>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4" name="Footer Placeholder 3">
            <a:extLst>
              <a:ext uri="{FF2B5EF4-FFF2-40B4-BE49-F238E27FC236}">
                <a16:creationId xmlns:a16="http://schemas.microsoft.com/office/drawing/2014/main" id="{F871B785-C997-4445-9A26-22E2A193C276}"/>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B622A7F-2134-43AE-80E1-D749AF6512E4}"/>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18732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CF7195-6D30-4682-B91D-361786141CC8}"/>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3" name="Footer Placeholder 2">
            <a:extLst>
              <a:ext uri="{FF2B5EF4-FFF2-40B4-BE49-F238E27FC236}">
                <a16:creationId xmlns:a16="http://schemas.microsoft.com/office/drawing/2014/main" id="{68E14598-6732-4D78-B79E-5D9C358095A3}"/>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EE1AB13F-4CC0-4CC5-A780-A77EB51F9C1F}"/>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1714991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E3F8-BB3E-4E27-84EF-B0CC358A9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84914555-E4DC-48B3-A744-5D6FE357F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3E849F83-8B1F-4E25-911B-43E3006EF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6CB942-2388-4F50-962E-43DE8BA70943}"/>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6" name="Footer Placeholder 5">
            <a:extLst>
              <a:ext uri="{FF2B5EF4-FFF2-40B4-BE49-F238E27FC236}">
                <a16:creationId xmlns:a16="http://schemas.microsoft.com/office/drawing/2014/main" id="{835C4EC2-D4D2-4643-BF93-6E7D89C2F35F}"/>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C6CB553-57ED-4DE5-BEE3-A226092F1D5B}"/>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3224296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5EE5-4C8E-49EF-8898-92303A71B0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FAAAF902-1A6B-444E-8F4D-226DA3E49F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62AC4A88-ADE4-45ED-908A-86DCB4BD2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001DC3-854E-442C-BA63-4A8B8AA3A137}"/>
              </a:ext>
            </a:extLst>
          </p:cNvPr>
          <p:cNvSpPr>
            <a:spLocks noGrp="1"/>
          </p:cNvSpPr>
          <p:nvPr>
            <p:ph type="dt" sz="half" idx="10"/>
          </p:nvPr>
        </p:nvSpPr>
        <p:spPr/>
        <p:txBody>
          <a:bodyPr/>
          <a:lstStyle/>
          <a:p>
            <a:fld id="{4A8E5FB6-D819-4110-94A7-E11704E9EAC1}" type="datetimeFigureOut">
              <a:rPr lang="vi-VN" smtClean="0"/>
              <a:t>04/06/2022</a:t>
            </a:fld>
            <a:endParaRPr lang="vi-VN"/>
          </a:p>
        </p:txBody>
      </p:sp>
      <p:sp>
        <p:nvSpPr>
          <p:cNvPr id="6" name="Footer Placeholder 5">
            <a:extLst>
              <a:ext uri="{FF2B5EF4-FFF2-40B4-BE49-F238E27FC236}">
                <a16:creationId xmlns:a16="http://schemas.microsoft.com/office/drawing/2014/main" id="{4F63E5F1-998D-492A-A026-8771FB775EF4}"/>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84E3453A-979B-4FB7-9BC7-B70C465BD87F}"/>
              </a:ext>
            </a:extLst>
          </p:cNvPr>
          <p:cNvSpPr>
            <a:spLocks noGrp="1"/>
          </p:cNvSpPr>
          <p:nvPr>
            <p:ph type="sldNum" sz="quarter" idx="12"/>
          </p:nvPr>
        </p:nvSpPr>
        <p:spPr/>
        <p:txBody>
          <a:bodyPr/>
          <a:lstStyle/>
          <a:p>
            <a:fld id="{651ECA94-056F-4459-9456-97ADDD3755D6}" type="slidenum">
              <a:rPr lang="vi-VN" smtClean="0"/>
              <a:t>‹#›</a:t>
            </a:fld>
            <a:endParaRPr lang="vi-VN"/>
          </a:p>
        </p:txBody>
      </p:sp>
    </p:spTree>
    <p:extLst>
      <p:ext uri="{BB962C8B-B14F-4D97-AF65-F5344CB8AC3E}">
        <p14:creationId xmlns:p14="http://schemas.microsoft.com/office/powerpoint/2010/main" val="1734989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3BB79-458B-4364-AB06-1C633FF383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D80A05B2-3DF0-4838-8A98-1ABAC9A7B5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ADB9DEF-E406-4DE7-BF49-73C7AA6CC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E5FB6-D819-4110-94A7-E11704E9EAC1}" type="datetimeFigureOut">
              <a:rPr lang="vi-VN" smtClean="0"/>
              <a:t>04/06/2022</a:t>
            </a:fld>
            <a:endParaRPr lang="vi-VN"/>
          </a:p>
        </p:txBody>
      </p:sp>
      <p:sp>
        <p:nvSpPr>
          <p:cNvPr id="5" name="Footer Placeholder 4">
            <a:extLst>
              <a:ext uri="{FF2B5EF4-FFF2-40B4-BE49-F238E27FC236}">
                <a16:creationId xmlns:a16="http://schemas.microsoft.com/office/drawing/2014/main" id="{F411F57C-2CA1-49B4-ADE2-D0972C931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7061BF1B-CE8F-42FA-AEC6-D6A963FC1B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ECA94-056F-4459-9456-97ADDD3755D6}" type="slidenum">
              <a:rPr lang="vi-VN" smtClean="0"/>
              <a:t>‹#›</a:t>
            </a:fld>
            <a:endParaRPr lang="vi-VN"/>
          </a:p>
        </p:txBody>
      </p:sp>
    </p:spTree>
    <p:extLst>
      <p:ext uri="{BB962C8B-B14F-4D97-AF65-F5344CB8AC3E}">
        <p14:creationId xmlns:p14="http://schemas.microsoft.com/office/powerpoint/2010/main" val="252422760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CD5BD8-C035-49DF-95D1-7E1FA17D27BF}"/>
              </a:ext>
            </a:extLst>
          </p:cNvPr>
          <p:cNvSpPr txBox="1"/>
          <p:nvPr/>
        </p:nvSpPr>
        <p:spPr>
          <a:xfrm>
            <a:off x="719091" y="2328245"/>
            <a:ext cx="7779521" cy="1481175"/>
          </a:xfrm>
          <a:prstGeom prst="rect">
            <a:avLst/>
          </a:prstGeom>
          <a:noFill/>
        </p:spPr>
        <p:txBody>
          <a:bodyPr wrap="square">
            <a:spAutoFit/>
          </a:bodyPr>
          <a:lstStyle/>
          <a:p>
            <a:pPr algn="ctr">
              <a:lnSpc>
                <a:spcPct val="150000"/>
              </a:lnSpc>
            </a:pPr>
            <a:r>
              <a:rPr lang="vi-VN" sz="3200" b="1" i="0" dirty="0">
                <a:solidFill>
                  <a:srgbClr val="222222"/>
                </a:solidFill>
                <a:effectLst/>
                <a:latin typeface="+mj-lt"/>
              </a:rPr>
              <a:t>Mô hình </a:t>
            </a:r>
            <a:r>
              <a:rPr lang="vi-VN" sz="3200" b="1" dirty="0">
                <a:solidFill>
                  <a:srgbClr val="222222"/>
                </a:solidFill>
                <a:latin typeface="+mj-lt"/>
              </a:rPr>
              <a:t>nhà bếp thông minh sử dụng Arduino Uno R3</a:t>
            </a:r>
            <a:endParaRPr lang="vi-VN" sz="3200" b="1" i="0" dirty="0">
              <a:solidFill>
                <a:srgbClr val="222222"/>
              </a:solidFill>
              <a:effectLst/>
              <a:latin typeface="+mj-lt"/>
            </a:endParaRPr>
          </a:p>
        </p:txBody>
      </p:sp>
      <p:sp>
        <p:nvSpPr>
          <p:cNvPr id="6" name="TextBox 5">
            <a:extLst>
              <a:ext uri="{FF2B5EF4-FFF2-40B4-BE49-F238E27FC236}">
                <a16:creationId xmlns:a16="http://schemas.microsoft.com/office/drawing/2014/main" id="{98477979-39FF-4CF8-9D03-C4C86754D11D}"/>
              </a:ext>
            </a:extLst>
          </p:cNvPr>
          <p:cNvSpPr txBox="1"/>
          <p:nvPr/>
        </p:nvSpPr>
        <p:spPr>
          <a:xfrm>
            <a:off x="2973835" y="1453614"/>
            <a:ext cx="3898233" cy="523220"/>
          </a:xfrm>
          <a:prstGeom prst="rect">
            <a:avLst/>
          </a:prstGeom>
          <a:noFill/>
        </p:spPr>
        <p:txBody>
          <a:bodyPr wrap="square" rtlCol="0">
            <a:spAutoFit/>
          </a:bodyPr>
          <a:lstStyle/>
          <a:p>
            <a:pPr algn="ctr"/>
            <a:r>
              <a:rPr lang="vi-VN" sz="2800" b="1" dirty="0">
                <a:solidFill>
                  <a:schemeClr val="accent5">
                    <a:lumMod val="50000"/>
                  </a:schemeClr>
                </a:solidFill>
                <a:latin typeface="+mj-lt"/>
              </a:rPr>
              <a:t>BÁO CÁO MÔN HỌC </a:t>
            </a:r>
          </a:p>
        </p:txBody>
      </p:sp>
      <p:cxnSp>
        <p:nvCxnSpPr>
          <p:cNvPr id="8" name="Straight Connector 7">
            <a:extLst>
              <a:ext uri="{FF2B5EF4-FFF2-40B4-BE49-F238E27FC236}">
                <a16:creationId xmlns:a16="http://schemas.microsoft.com/office/drawing/2014/main" id="{6D7F9578-0AAC-4FD1-9614-39B7AB5F63B8}"/>
              </a:ext>
            </a:extLst>
          </p:cNvPr>
          <p:cNvCxnSpPr>
            <a:cxnSpLocks/>
          </p:cNvCxnSpPr>
          <p:nvPr/>
        </p:nvCxnSpPr>
        <p:spPr>
          <a:xfrm>
            <a:off x="225135" y="2255798"/>
            <a:ext cx="861406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D8868B-3CBA-4A94-B315-25C449D36CD7}"/>
              </a:ext>
            </a:extLst>
          </p:cNvPr>
          <p:cNvCxnSpPr>
            <a:cxnSpLocks/>
          </p:cNvCxnSpPr>
          <p:nvPr/>
        </p:nvCxnSpPr>
        <p:spPr>
          <a:xfrm>
            <a:off x="225135" y="3991214"/>
            <a:ext cx="11919284"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E3EA524-EB8A-4D76-A8BC-641DFE8E9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35" y="260813"/>
            <a:ext cx="1531787" cy="1531787"/>
          </a:xfrm>
          <a:prstGeom prst="rect">
            <a:avLst/>
          </a:prstGeom>
        </p:spPr>
      </p:pic>
      <p:sp>
        <p:nvSpPr>
          <p:cNvPr id="15" name="TextBox 14">
            <a:extLst>
              <a:ext uri="{FF2B5EF4-FFF2-40B4-BE49-F238E27FC236}">
                <a16:creationId xmlns:a16="http://schemas.microsoft.com/office/drawing/2014/main" id="{47048129-C21D-4DBB-9FE8-29566610B00A}"/>
              </a:ext>
            </a:extLst>
          </p:cNvPr>
          <p:cNvSpPr txBox="1"/>
          <p:nvPr/>
        </p:nvSpPr>
        <p:spPr>
          <a:xfrm>
            <a:off x="2091009" y="275207"/>
            <a:ext cx="6240379" cy="646331"/>
          </a:xfrm>
          <a:prstGeom prst="rect">
            <a:avLst/>
          </a:prstGeom>
          <a:noFill/>
        </p:spPr>
        <p:txBody>
          <a:bodyPr wrap="square" rtlCol="0">
            <a:spAutoFit/>
          </a:bodyPr>
          <a:lstStyle/>
          <a:p>
            <a:r>
              <a:rPr lang="vi-VN" dirty="0">
                <a:latin typeface="+mj-lt"/>
              </a:rPr>
              <a:t>TRƯỜNG ĐẠI HỌC</a:t>
            </a:r>
          </a:p>
          <a:p>
            <a:r>
              <a:rPr lang="vi-VN" b="1" dirty="0">
                <a:latin typeface="+mj-lt"/>
              </a:rPr>
              <a:t>GIAO THÔNG VẬN TẢI</a:t>
            </a:r>
          </a:p>
        </p:txBody>
      </p:sp>
      <p:cxnSp>
        <p:nvCxnSpPr>
          <p:cNvPr id="17" name="Straight Connector 16">
            <a:extLst>
              <a:ext uri="{FF2B5EF4-FFF2-40B4-BE49-F238E27FC236}">
                <a16:creationId xmlns:a16="http://schemas.microsoft.com/office/drawing/2014/main" id="{A22AE421-8B72-4CF0-B35C-A965C81620FE}"/>
              </a:ext>
            </a:extLst>
          </p:cNvPr>
          <p:cNvCxnSpPr>
            <a:cxnSpLocks/>
          </p:cNvCxnSpPr>
          <p:nvPr/>
        </p:nvCxnSpPr>
        <p:spPr>
          <a:xfrm>
            <a:off x="2091009" y="921538"/>
            <a:ext cx="3840399"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aphicFrame>
        <p:nvGraphicFramePr>
          <p:cNvPr id="19" name="Table 19">
            <a:extLst>
              <a:ext uri="{FF2B5EF4-FFF2-40B4-BE49-F238E27FC236}">
                <a16:creationId xmlns:a16="http://schemas.microsoft.com/office/drawing/2014/main" id="{3BD2DEF1-071B-47DC-BE01-C762568B7D31}"/>
              </a:ext>
            </a:extLst>
          </p:cNvPr>
          <p:cNvGraphicFramePr>
            <a:graphicFrameLocks noGrp="1"/>
          </p:cNvGraphicFramePr>
          <p:nvPr>
            <p:extLst>
              <p:ext uri="{D42A27DB-BD31-4B8C-83A1-F6EECF244321}">
                <p14:modId xmlns:p14="http://schemas.microsoft.com/office/powerpoint/2010/main" val="3451119297"/>
              </p:ext>
            </p:extLst>
          </p:nvPr>
        </p:nvGraphicFramePr>
        <p:xfrm>
          <a:off x="2091009" y="4363515"/>
          <a:ext cx="8005491" cy="1772412"/>
        </p:xfrm>
        <a:graphic>
          <a:graphicData uri="http://schemas.openxmlformats.org/drawingml/2006/table">
            <a:tbl>
              <a:tblPr firstRow="1" bandRow="1">
                <a:tableStyleId>{21E4AEA4-8DFA-4A89-87EB-49C32662AFE0}</a:tableStyleId>
              </a:tblPr>
              <a:tblGrid>
                <a:gridCol w="2597734">
                  <a:extLst>
                    <a:ext uri="{9D8B030D-6E8A-4147-A177-3AD203B41FA5}">
                      <a16:colId xmlns:a16="http://schemas.microsoft.com/office/drawing/2014/main" val="1808374448"/>
                    </a:ext>
                  </a:extLst>
                </a:gridCol>
                <a:gridCol w="5407757">
                  <a:extLst>
                    <a:ext uri="{9D8B030D-6E8A-4147-A177-3AD203B41FA5}">
                      <a16:colId xmlns:a16="http://schemas.microsoft.com/office/drawing/2014/main" val="2667556197"/>
                    </a:ext>
                  </a:extLst>
                </a:gridCol>
              </a:tblGrid>
              <a:tr h="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vi-VN" sz="1800" b="0" i="1" kern="1200" dirty="0">
                          <a:solidFill>
                            <a:schemeClr val="tx1"/>
                          </a:solidFill>
                          <a:latin typeface="+mj-lt"/>
                          <a:ea typeface="+mn-ea"/>
                          <a:cs typeface="+mn-cs"/>
                        </a:rPr>
                        <a:t>Giảng viên hướng dẫn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vi-VN" b="0" i="1" dirty="0">
                          <a:solidFill>
                            <a:schemeClr val="tx1"/>
                          </a:solidFill>
                          <a:latin typeface="+mj-lt"/>
                        </a:rPr>
                        <a:t>PSG.TS.Đào Thanh Toản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57207769"/>
                  </a:ext>
                </a:extLst>
              </a:tr>
              <a:tr h="370840">
                <a:tc>
                  <a:txBody>
                    <a:bodyPr/>
                    <a:lstStyle/>
                    <a:p>
                      <a:pPr algn="ctr">
                        <a:lnSpc>
                          <a:spcPct val="150000"/>
                        </a:lnSpc>
                      </a:pPr>
                      <a:r>
                        <a:rPr lang="en-US" i="1" dirty="0" err="1">
                          <a:latin typeface="Times New Roman" panose="02020603050405020304" pitchFamily="18" charset="0"/>
                          <a:cs typeface="Times New Roman" panose="02020603050405020304" pitchFamily="18" charset="0"/>
                        </a:rPr>
                        <a:t>Sinh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viên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thực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hiện</a:t>
                      </a:r>
                      <a:r>
                        <a:rPr lang="vi-VN" i="1" dirty="0">
                          <a:latin typeface="Times New Roman" panose="02020603050405020304" pitchFamily="18" charset="0"/>
                          <a:cs typeface="Times New Roman" panose="02020603050405020304" pitchFamily="18" charset="0"/>
                        </a:rPr>
                        <a:t> :</a:t>
                      </a:r>
                    </a:p>
                    <a:p>
                      <a:pPr algn="ctr">
                        <a:lnSpc>
                          <a:spcPct val="150000"/>
                        </a:lnSpc>
                      </a:pPr>
                      <a:r>
                        <a:rPr lang="vi-VN" i="1" dirty="0">
                          <a:latin typeface="Times New Roman" panose="02020603050405020304" pitchFamily="18" charset="0"/>
                          <a:cs typeface="Times New Roman" panose="02020603050405020304" pitchFamily="18" charset="0"/>
                        </a:rPr>
                        <a:t>Mã sinh viên: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vi-VN" i="1" dirty="0">
                          <a:solidFill>
                            <a:schemeClr val="tx1"/>
                          </a:solidFill>
                          <a:latin typeface="+mj-lt"/>
                        </a:rPr>
                        <a:t>Lương Đức Nguyên</a:t>
                      </a:r>
                    </a:p>
                    <a:p>
                      <a:pPr algn="ctr">
                        <a:lnSpc>
                          <a:spcPct val="150000"/>
                        </a:lnSpc>
                      </a:pPr>
                      <a:r>
                        <a:rPr lang="vi-VN" sz="1800" i="1" kern="1200" dirty="0">
                          <a:solidFill>
                            <a:schemeClr val="tx1"/>
                          </a:solidFill>
                          <a:latin typeface="Times New Roman" panose="02020603050405020304" pitchFamily="18" charset="0"/>
                          <a:ea typeface="+mn-ea"/>
                          <a:cs typeface="Times New Roman" panose="02020603050405020304" pitchFamily="18" charset="0"/>
                        </a:rPr>
                        <a:t>181401866</a:t>
                      </a:r>
                      <a:endParaRPr lang="vi-VN" i="1"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532926"/>
                  </a:ext>
                </a:extLst>
              </a:tr>
              <a:tr h="370840">
                <a:tc>
                  <a:txBody>
                    <a:bodyPr/>
                    <a:lstStyle/>
                    <a:p>
                      <a:pPr algn="ctr">
                        <a:lnSpc>
                          <a:spcPct val="150000"/>
                        </a:lnSpc>
                      </a:pPr>
                      <a:r>
                        <a:rPr lang="en-US" i="1" dirty="0" err="1">
                          <a:latin typeface="Times New Roman" panose="02020603050405020304" pitchFamily="18" charset="0"/>
                          <a:cs typeface="Times New Roman" panose="02020603050405020304" pitchFamily="18" charset="0"/>
                        </a:rPr>
                        <a:t>Lớp</a:t>
                      </a:r>
                      <a:r>
                        <a:rPr lang="en-US" i="1" dirty="0">
                          <a:latin typeface="Times New Roman" panose="02020603050405020304" pitchFamily="18" charset="0"/>
                          <a:cs typeface="Times New Roman" panose="02020603050405020304" pitchFamily="18" charset="0"/>
                        </a:rPr>
                        <a:t> </a:t>
                      </a:r>
                      <a:r>
                        <a:rPr lang="vi-VN" i="1" dirty="0">
                          <a:latin typeface="Times New Roman" panose="02020603050405020304" pitchFamily="18" charset="0"/>
                          <a:cs typeface="Times New Roman" panose="02020603050405020304" pitchFamily="18"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vi-VN" i="1" dirty="0">
                          <a:solidFill>
                            <a:schemeClr val="tx1"/>
                          </a:solidFill>
                          <a:latin typeface="+mj-lt"/>
                        </a:rPr>
                        <a:t>Kỹ Thuật Điện Tử Và Tin Học Công Nghiệp 1 – K59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3352186"/>
                  </a:ext>
                </a:extLst>
              </a:tr>
            </a:tbl>
          </a:graphicData>
        </a:graphic>
      </p:graphicFrame>
      <p:sp>
        <p:nvSpPr>
          <p:cNvPr id="12" name="TextBox 11">
            <a:extLst>
              <a:ext uri="{FF2B5EF4-FFF2-40B4-BE49-F238E27FC236}">
                <a16:creationId xmlns:a16="http://schemas.microsoft.com/office/drawing/2014/main" id="{D3F39D59-F7E2-4DBB-B264-D6E869F5952F}"/>
              </a:ext>
            </a:extLst>
          </p:cNvPr>
          <p:cNvSpPr txBox="1"/>
          <p:nvPr/>
        </p:nvSpPr>
        <p:spPr>
          <a:xfrm>
            <a:off x="1983646" y="903502"/>
            <a:ext cx="6094520" cy="338554"/>
          </a:xfrm>
          <a:prstGeom prst="rect">
            <a:avLst/>
          </a:prstGeom>
          <a:noFill/>
        </p:spPr>
        <p:txBody>
          <a:bodyPr wrap="square">
            <a:spAutoFit/>
          </a:bodyPr>
          <a:lstStyle/>
          <a:p>
            <a:r>
              <a:rPr lang="en-US" sz="1600" b="0" i="1" dirty="0">
                <a:effectLst/>
                <a:latin typeface="Times New Roman" panose="02020603050405020304" pitchFamily="18" charset="0"/>
                <a:cs typeface="Times New Roman" panose="02020603050405020304" pitchFamily="18" charset="0"/>
              </a:rPr>
              <a:t> University of Transport and Communications</a:t>
            </a:r>
            <a:endParaRPr lang="vi-VN" sz="1600" i="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B27535A-267F-DE04-D7F2-F6A6ACF19A95}"/>
              </a:ext>
            </a:extLst>
          </p:cNvPr>
          <p:cNvPicPr>
            <a:picLocks noChangeAspect="1"/>
          </p:cNvPicPr>
          <p:nvPr/>
        </p:nvPicPr>
        <p:blipFill>
          <a:blip r:embed="rId3"/>
          <a:stretch>
            <a:fillRect/>
          </a:stretch>
        </p:blipFill>
        <p:spPr>
          <a:xfrm>
            <a:off x="9143757" y="1003647"/>
            <a:ext cx="2129194" cy="2649195"/>
          </a:xfrm>
          <a:prstGeom prst="rect">
            <a:avLst/>
          </a:prstGeom>
        </p:spPr>
      </p:pic>
    </p:spTree>
    <p:extLst>
      <p:ext uri="{BB962C8B-B14F-4D97-AF65-F5344CB8AC3E}">
        <p14:creationId xmlns:p14="http://schemas.microsoft.com/office/powerpoint/2010/main" val="236027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2550322-6435-4011-9AC4-026C65D57F45}"/>
              </a:ext>
            </a:extLst>
          </p:cNvPr>
          <p:cNvSpPr txBox="1"/>
          <p:nvPr/>
        </p:nvSpPr>
        <p:spPr>
          <a:xfrm>
            <a:off x="543660" y="641951"/>
            <a:ext cx="2229162" cy="400110"/>
          </a:xfrm>
          <a:prstGeom prst="rect">
            <a:avLst/>
          </a:prstGeom>
          <a:noFill/>
        </p:spPr>
        <p:txBody>
          <a:bodyPr wrap="square" rtlCol="0">
            <a:spAutoFit/>
          </a:bodyPr>
          <a:lstStyle/>
          <a:p>
            <a:pPr marL="285750" indent="-285750">
              <a:buFont typeface="Wingdings" panose="05000000000000000000" pitchFamily="2" charset="2"/>
              <a:buChar char="v"/>
            </a:pPr>
            <a:r>
              <a:rPr lang="en-US" sz="2000" b="1" u="sng" dirty="0">
                <a:latin typeface="Times New Roman" panose="02020603050405020304" pitchFamily="18" charset="0"/>
                <a:cs typeface="Times New Roman" panose="02020603050405020304" pitchFamily="18" charset="0"/>
              </a:rPr>
              <a:t> LCD 16x2</a:t>
            </a:r>
            <a:endParaRPr lang="vi-VN" sz="2000" b="1" u="sng"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BE8FF99-2028-40DE-880B-CE9613473E08}"/>
              </a:ext>
            </a:extLst>
          </p:cNvPr>
          <p:cNvSpPr txBox="1"/>
          <p:nvPr/>
        </p:nvSpPr>
        <p:spPr>
          <a:xfrm>
            <a:off x="1386590" y="3998130"/>
            <a:ext cx="3266617" cy="400110"/>
          </a:xfrm>
          <a:prstGeom prst="rect">
            <a:avLst/>
          </a:prstGeom>
          <a:noFill/>
        </p:spPr>
        <p:txBody>
          <a:bodyPr wrap="square">
            <a:spAutoFit/>
          </a:bodyPr>
          <a:lstStyle/>
          <a:p>
            <a:r>
              <a:rPr lang="en-US" sz="20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2000" i="1" dirty="0" err="1">
                <a:solidFill>
                  <a:srgbClr val="000000"/>
                </a:solidFill>
                <a:effectLst/>
                <a:latin typeface="Times New Roman" panose="02020603050405020304" pitchFamily="18" charset="0"/>
                <a:ea typeface="Times New Roman" panose="02020603050405020304" pitchFamily="18" charset="0"/>
              </a:rPr>
              <a:t>Hình</a:t>
            </a:r>
            <a:r>
              <a:rPr lang="en-US" sz="2000" i="1" dirty="0">
                <a:solidFill>
                  <a:srgbClr val="000000"/>
                </a:solidFill>
                <a:effectLst/>
                <a:latin typeface="Times New Roman" panose="02020603050405020304" pitchFamily="18" charset="0"/>
                <a:ea typeface="Times New Roman" panose="02020603050405020304" pitchFamily="18" charset="0"/>
              </a:rPr>
              <a:t> </a:t>
            </a:r>
            <a:r>
              <a:rPr lang="en-US" sz="2000" i="1" dirty="0" err="1">
                <a:solidFill>
                  <a:srgbClr val="000000"/>
                </a:solidFill>
                <a:effectLst/>
                <a:latin typeface="Times New Roman" panose="02020603050405020304" pitchFamily="18" charset="0"/>
                <a:ea typeface="Times New Roman" panose="02020603050405020304" pitchFamily="18" charset="0"/>
              </a:rPr>
              <a:t>ảnh</a:t>
            </a:r>
            <a:r>
              <a:rPr lang="en-US" sz="2000" i="1" dirty="0">
                <a:solidFill>
                  <a:srgbClr val="000000"/>
                </a:solidFill>
                <a:effectLst/>
                <a:latin typeface="Times New Roman" panose="02020603050405020304" pitchFamily="18" charset="0"/>
                <a:ea typeface="Times New Roman" panose="02020603050405020304" pitchFamily="18" charset="0"/>
              </a:rPr>
              <a:t> </a:t>
            </a:r>
            <a:r>
              <a:rPr lang="en-US" sz="2000" i="1" dirty="0" err="1">
                <a:solidFill>
                  <a:srgbClr val="000000"/>
                </a:solidFill>
                <a:effectLst/>
                <a:latin typeface="Times New Roman" panose="02020603050405020304" pitchFamily="18" charset="0"/>
                <a:ea typeface="Times New Roman" panose="02020603050405020304" pitchFamily="18" charset="0"/>
              </a:rPr>
              <a:t>thực</a:t>
            </a:r>
            <a:r>
              <a:rPr lang="en-US" sz="2000" i="1" dirty="0">
                <a:solidFill>
                  <a:srgbClr val="000000"/>
                </a:solidFill>
                <a:effectLst/>
                <a:latin typeface="Times New Roman" panose="02020603050405020304" pitchFamily="18" charset="0"/>
                <a:ea typeface="Times New Roman" panose="02020603050405020304" pitchFamily="18" charset="0"/>
              </a:rPr>
              <a:t> </a:t>
            </a:r>
            <a:r>
              <a:rPr lang="en-US" sz="2000" i="1" dirty="0" err="1">
                <a:solidFill>
                  <a:srgbClr val="000000"/>
                </a:solidFill>
                <a:effectLst/>
                <a:latin typeface="Times New Roman" panose="02020603050405020304" pitchFamily="18" charset="0"/>
                <a:ea typeface="Times New Roman" panose="02020603050405020304" pitchFamily="18" charset="0"/>
              </a:rPr>
              <a:t>tế</a:t>
            </a:r>
            <a:r>
              <a:rPr lang="en-US" sz="2000" i="1" dirty="0">
                <a:solidFill>
                  <a:srgbClr val="000000"/>
                </a:solidFill>
                <a:effectLst/>
                <a:latin typeface="Times New Roman" panose="02020603050405020304" pitchFamily="18" charset="0"/>
                <a:ea typeface="Times New Roman" panose="02020603050405020304" pitchFamily="18" charset="0"/>
              </a:rPr>
              <a:t> LCD 16x2</a:t>
            </a:r>
            <a:endParaRPr lang="vi-VN" sz="2000" i="1" dirty="0"/>
          </a:p>
        </p:txBody>
      </p:sp>
      <p:sp>
        <p:nvSpPr>
          <p:cNvPr id="25" name="TextBox 24">
            <a:extLst>
              <a:ext uri="{FF2B5EF4-FFF2-40B4-BE49-F238E27FC236}">
                <a16:creationId xmlns:a16="http://schemas.microsoft.com/office/drawing/2014/main" id="{2B52B5AF-8B98-491F-A678-6B9FB4CDF239}"/>
              </a:ext>
            </a:extLst>
          </p:cNvPr>
          <p:cNvSpPr txBox="1"/>
          <p:nvPr/>
        </p:nvSpPr>
        <p:spPr>
          <a:xfrm>
            <a:off x="7267143" y="4000210"/>
            <a:ext cx="2860040" cy="400110"/>
          </a:xfrm>
          <a:prstGeom prst="rect">
            <a:avLst/>
          </a:prstGeom>
          <a:noFill/>
        </p:spPr>
        <p:txBody>
          <a:bodyPr wrap="square">
            <a:spAutoFit/>
          </a:bodyPr>
          <a:lstStyle/>
          <a:p>
            <a:r>
              <a:rPr lang="en-US" sz="2000" i="1" dirty="0" err="1">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err="1">
                <a:effectLst/>
                <a:latin typeface="Times New Roman" panose="02020603050405020304" pitchFamily="18" charset="0"/>
                <a:ea typeface="Times New Roman" panose="02020603050405020304" pitchFamily="18" charset="0"/>
                <a:cs typeface="Times New Roman" panose="02020603050405020304" pitchFamily="18" charset="0"/>
              </a:rPr>
              <a:t>chân</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 LCD 16x2</a:t>
            </a:r>
            <a:endParaRPr lang="vi-VN" sz="2000" i="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F75A1045-174F-4D63-9CAB-5FEE7D70C4F6}"/>
              </a:ext>
            </a:extLst>
          </p:cNvPr>
          <p:cNvSpPr txBox="1"/>
          <p:nvPr/>
        </p:nvSpPr>
        <p:spPr>
          <a:xfrm>
            <a:off x="820155" y="5281407"/>
            <a:ext cx="9987378" cy="1200329"/>
          </a:xfrm>
          <a:prstGeom prst="rect">
            <a:avLst/>
          </a:prstGeom>
          <a:noFill/>
        </p:spPr>
        <p:txBody>
          <a:bodyPr wrap="square">
            <a:spAutoFit/>
          </a:bodyPr>
          <a:lstStyle/>
          <a:p>
            <a:pPr algn="just"/>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LCD 1602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sử</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làm</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hối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Ardunio</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Uno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thông</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số</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nhiệt</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ẩm</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tình</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trạng</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rò</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rỉ</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khí</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gas</a:t>
            </a:r>
            <a:endPar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ABCBA535-FB1A-4567-9397-E5D088AA0E13}"/>
              </a:ext>
            </a:extLst>
          </p:cNvPr>
          <p:cNvPicPr>
            <a:picLocks noChangeAspect="1"/>
          </p:cNvPicPr>
          <p:nvPr/>
        </p:nvPicPr>
        <p:blipFill>
          <a:blip r:embed="rId2"/>
          <a:stretch>
            <a:fillRect/>
          </a:stretch>
        </p:blipFill>
        <p:spPr>
          <a:xfrm>
            <a:off x="909049" y="1528208"/>
            <a:ext cx="4221698" cy="2142309"/>
          </a:xfrm>
          <a:prstGeom prst="rect">
            <a:avLst/>
          </a:prstGeom>
        </p:spPr>
      </p:pic>
      <p:pic>
        <p:nvPicPr>
          <p:cNvPr id="9" name="Picture 8">
            <a:extLst>
              <a:ext uri="{FF2B5EF4-FFF2-40B4-BE49-F238E27FC236}">
                <a16:creationId xmlns:a16="http://schemas.microsoft.com/office/drawing/2014/main" id="{E8CA2D82-EBE2-495F-9418-DC7A06FCA2E0}"/>
              </a:ext>
            </a:extLst>
          </p:cNvPr>
          <p:cNvPicPr>
            <a:picLocks noChangeAspect="1"/>
          </p:cNvPicPr>
          <p:nvPr/>
        </p:nvPicPr>
        <p:blipFill>
          <a:blip r:embed="rId3"/>
          <a:stretch>
            <a:fillRect/>
          </a:stretch>
        </p:blipFill>
        <p:spPr>
          <a:xfrm>
            <a:off x="6512232" y="1528208"/>
            <a:ext cx="4071291" cy="2142309"/>
          </a:xfrm>
          <a:prstGeom prst="rect">
            <a:avLst/>
          </a:prstGeom>
        </p:spPr>
      </p:pic>
    </p:spTree>
    <p:extLst>
      <p:ext uri="{BB962C8B-B14F-4D97-AF65-F5344CB8AC3E}">
        <p14:creationId xmlns:p14="http://schemas.microsoft.com/office/powerpoint/2010/main" val="1636757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F8872E-BDAC-4E91-AB92-211BB8D0BB4B}"/>
              </a:ext>
            </a:extLst>
          </p:cNvPr>
          <p:cNvPicPr>
            <a:picLocks noChangeAspect="1"/>
          </p:cNvPicPr>
          <p:nvPr/>
        </p:nvPicPr>
        <p:blipFill>
          <a:blip r:embed="rId2"/>
          <a:stretch>
            <a:fillRect/>
          </a:stretch>
        </p:blipFill>
        <p:spPr>
          <a:xfrm>
            <a:off x="1934008" y="1045148"/>
            <a:ext cx="8762133" cy="4429978"/>
          </a:xfrm>
          <a:prstGeom prst="rect">
            <a:avLst/>
          </a:prstGeom>
        </p:spPr>
      </p:pic>
      <p:sp>
        <p:nvSpPr>
          <p:cNvPr id="6" name="TextBox 5">
            <a:extLst>
              <a:ext uri="{FF2B5EF4-FFF2-40B4-BE49-F238E27FC236}">
                <a16:creationId xmlns:a16="http://schemas.microsoft.com/office/drawing/2014/main" id="{DB5EEEE4-3988-4066-B36F-D8706FB043EC}"/>
              </a:ext>
            </a:extLst>
          </p:cNvPr>
          <p:cNvSpPr txBox="1"/>
          <p:nvPr/>
        </p:nvSpPr>
        <p:spPr>
          <a:xfrm>
            <a:off x="3467169" y="5996166"/>
            <a:ext cx="4543147" cy="374077"/>
          </a:xfrm>
          <a:prstGeom prst="rect">
            <a:avLst/>
          </a:prstGeom>
          <a:noFill/>
        </p:spPr>
        <p:txBody>
          <a:bodyPr wrap="square">
            <a:spAutoFit/>
          </a:bodyPr>
          <a:lstStyle/>
          <a:p>
            <a:pPr algn="ctr">
              <a:lnSpc>
                <a:spcPct val="107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đấu</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LCD 1602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Arduino Uno R3</a:t>
            </a:r>
            <a:endParaRPr lang="vi-V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470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D3FC569-42B5-463B-8699-CF9C34A4DDB3}"/>
              </a:ext>
            </a:extLst>
          </p:cNvPr>
          <p:cNvSpPr txBox="1"/>
          <p:nvPr/>
        </p:nvSpPr>
        <p:spPr>
          <a:xfrm>
            <a:off x="-539319" y="447715"/>
            <a:ext cx="6094520" cy="468077"/>
          </a:xfrm>
          <a:prstGeom prst="rect">
            <a:avLst/>
          </a:prstGeom>
          <a:noFill/>
        </p:spPr>
        <p:txBody>
          <a:bodyPr wrap="square">
            <a:spAutoFit/>
          </a:bodyPr>
          <a:lstStyle/>
          <a:p>
            <a:pPr marL="1200150" lvl="2" indent="-285750">
              <a:lnSpc>
                <a:spcPct val="107000"/>
              </a:lnSpc>
              <a:spcAft>
                <a:spcPts val="800"/>
              </a:spcAft>
              <a:buFont typeface="Wingdings" panose="05000000000000000000" pitchFamily="2" charset="2"/>
              <a:buChar char="v"/>
            </a:pPr>
            <a:r>
              <a:rPr lang="en-US" sz="2400" b="1" u="sng"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u="sng"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u="sng"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u="sng"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u="sng"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u="sng"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 DHT11</a:t>
            </a:r>
            <a:endParaRPr lang="vi-VN" sz="24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85FEC7B9-1B5B-4F2E-816A-D11AA4D552C8}"/>
              </a:ext>
            </a:extLst>
          </p:cNvPr>
          <p:cNvSpPr txBox="1"/>
          <p:nvPr/>
        </p:nvSpPr>
        <p:spPr>
          <a:xfrm>
            <a:off x="942772" y="1246032"/>
            <a:ext cx="10771433" cy="1452642"/>
          </a:xfrm>
          <a:prstGeom prst="rect">
            <a:avLst/>
          </a:prstGeom>
          <a:noFill/>
        </p:spPr>
        <p:txBody>
          <a:bodyPr wrap="square">
            <a:spAutoFit/>
          </a:bodyPr>
          <a:lstStyle/>
          <a:p>
            <a:pPr indent="457200" algn="just">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DHT11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xung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quanh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dung.</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descr="Đọc nhiệt độ, độ ẩm (DHT11) sử dụng Arduino Uno - Mạch Điện Lý Thú">
            <a:extLst>
              <a:ext uri="{FF2B5EF4-FFF2-40B4-BE49-F238E27FC236}">
                <a16:creationId xmlns:a16="http://schemas.microsoft.com/office/drawing/2014/main" id="{A91E14FB-2ADD-4563-9F1F-A7E4EF7665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2198" y="2439522"/>
            <a:ext cx="3457073" cy="3457073"/>
          </a:xfrm>
          <a:prstGeom prst="rect">
            <a:avLst/>
          </a:prstGeom>
          <a:noFill/>
          <a:ln>
            <a:noFill/>
          </a:ln>
        </p:spPr>
      </p:pic>
      <p:pic>
        <p:nvPicPr>
          <p:cNvPr id="21" name="Picture 20">
            <a:extLst>
              <a:ext uri="{FF2B5EF4-FFF2-40B4-BE49-F238E27FC236}">
                <a16:creationId xmlns:a16="http://schemas.microsoft.com/office/drawing/2014/main" id="{34035FC0-3B0E-4573-9758-8C4CACFA508C}"/>
              </a:ext>
            </a:extLst>
          </p:cNvPr>
          <p:cNvPicPr>
            <a:picLocks noChangeAspect="1"/>
          </p:cNvPicPr>
          <p:nvPr/>
        </p:nvPicPr>
        <p:blipFill>
          <a:blip r:embed="rId3"/>
          <a:stretch>
            <a:fillRect/>
          </a:stretch>
        </p:blipFill>
        <p:spPr>
          <a:xfrm>
            <a:off x="1843554" y="2912287"/>
            <a:ext cx="3457074" cy="3276227"/>
          </a:xfrm>
          <a:prstGeom prst="rect">
            <a:avLst/>
          </a:prstGeom>
        </p:spPr>
      </p:pic>
      <p:sp>
        <p:nvSpPr>
          <p:cNvPr id="7" name="TextBox 6">
            <a:extLst>
              <a:ext uri="{FF2B5EF4-FFF2-40B4-BE49-F238E27FC236}">
                <a16:creationId xmlns:a16="http://schemas.microsoft.com/office/drawing/2014/main" id="{82CA1685-FC9E-4C2B-9E04-CA4FA52DF9AA}"/>
              </a:ext>
            </a:extLst>
          </p:cNvPr>
          <p:cNvSpPr txBox="1"/>
          <p:nvPr/>
        </p:nvSpPr>
        <p:spPr>
          <a:xfrm>
            <a:off x="2142071" y="6116149"/>
            <a:ext cx="2860040" cy="400110"/>
          </a:xfrm>
          <a:prstGeom prst="rect">
            <a:avLst/>
          </a:prstGeom>
          <a:noFill/>
        </p:spPr>
        <p:txBody>
          <a:bodyPr wrap="square">
            <a:spAutoFit/>
          </a:bodyPr>
          <a:lstStyle/>
          <a:p>
            <a:r>
              <a:rPr lang="en-US" sz="2000" i="1" dirty="0" err="1">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err="1">
                <a:effectLst/>
                <a:latin typeface="Times New Roman" panose="02020603050405020304" pitchFamily="18" charset="0"/>
                <a:ea typeface="Times New Roman" panose="02020603050405020304" pitchFamily="18" charset="0"/>
                <a:cs typeface="Times New Roman" panose="02020603050405020304" pitchFamily="18" charset="0"/>
              </a:rPr>
              <a:t>chân</a:t>
            </a:r>
            <a:r>
              <a:rPr lang="en-US" sz="2000" i="1" dirty="0">
                <a:effectLst/>
                <a:latin typeface="Times New Roman" panose="02020603050405020304" pitchFamily="18" charset="0"/>
                <a:ea typeface="Times New Roman" panose="02020603050405020304" pitchFamily="18" charset="0"/>
                <a:cs typeface="Times New Roman" panose="02020603050405020304" pitchFamily="18" charset="0"/>
              </a:rPr>
              <a:t> DHT 11</a:t>
            </a:r>
            <a:endParaRPr lang="vi-VN" sz="2000"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8DB5A1D-A8AB-8176-909F-873D3C58BDEB}"/>
              </a:ext>
            </a:extLst>
          </p:cNvPr>
          <p:cNvSpPr txBox="1"/>
          <p:nvPr/>
        </p:nvSpPr>
        <p:spPr>
          <a:xfrm>
            <a:off x="7461249" y="6042169"/>
            <a:ext cx="3233271" cy="400110"/>
          </a:xfrm>
          <a:prstGeom prst="rect">
            <a:avLst/>
          </a:prstGeom>
          <a:noFill/>
        </p:spPr>
        <p:txBody>
          <a:bodyPr wrap="square" rtlCol="0">
            <a:spAutoFit/>
          </a:bodyPr>
          <a:lstStyle/>
          <a:p>
            <a:r>
              <a:rPr lang="en-US" sz="2000" i="1" dirty="0" err="1">
                <a:latin typeface="Times New Roman" panose="02020603050405020304" pitchFamily="18" charset="0"/>
                <a:cs typeface="Times New Roman" panose="02020603050405020304" pitchFamily="18" charset="0"/>
              </a:rPr>
              <a:t>Hình</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ảnh</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thực</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tế</a:t>
            </a:r>
            <a:r>
              <a:rPr lang="en-US" sz="2000" i="1" dirty="0">
                <a:latin typeface="Times New Roman" panose="02020603050405020304" pitchFamily="18" charset="0"/>
                <a:cs typeface="Times New Roman" panose="02020603050405020304" pitchFamily="18" charset="0"/>
              </a:rPr>
              <a:t> DHT 11</a:t>
            </a:r>
            <a:endParaRPr lang="vi-VN"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409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30">
            <a:extLst>
              <a:ext uri="{FF2B5EF4-FFF2-40B4-BE49-F238E27FC236}">
                <a16:creationId xmlns:a16="http://schemas.microsoft.com/office/drawing/2014/main" id="{B07FD500-E62F-4986-AD5F-F6A38B416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317" y="551844"/>
            <a:ext cx="7518183" cy="52943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4CE742D-70AF-47B3-87BE-E6B1DDD5B06A}"/>
              </a:ext>
            </a:extLst>
          </p:cNvPr>
          <p:cNvSpPr>
            <a:spLocks noChangeArrowheads="1"/>
          </p:cNvSpPr>
          <p:nvPr/>
        </p:nvSpPr>
        <p:spPr bwMode="auto">
          <a:xfrm>
            <a:off x="3658111" y="6078329"/>
            <a:ext cx="4472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đấu</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nối</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DHT11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Arduno</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Uno R3</a:t>
            </a:r>
            <a:endParaRPr kumimoji="0" lang="en-US" altLang="vi-V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7628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D6B18B-8424-4F64-BD4D-8DB65F67E5D1}"/>
              </a:ext>
            </a:extLst>
          </p:cNvPr>
          <p:cNvSpPr txBox="1"/>
          <p:nvPr/>
        </p:nvSpPr>
        <p:spPr>
          <a:xfrm>
            <a:off x="-583707" y="429959"/>
            <a:ext cx="6094520" cy="405367"/>
          </a:xfrm>
          <a:prstGeom prst="rect">
            <a:avLst/>
          </a:prstGeom>
          <a:noFill/>
        </p:spPr>
        <p:txBody>
          <a:bodyPr wrap="square">
            <a:spAutoFit/>
          </a:bodyPr>
          <a:lstStyle/>
          <a:p>
            <a:pPr marL="1200150" lvl="2" indent="-285750">
              <a:lnSpc>
                <a:spcPct val="107000"/>
              </a:lnSpc>
              <a:spcAft>
                <a:spcPts val="800"/>
              </a:spcAft>
              <a:buFont typeface="Wingdings" panose="05000000000000000000" pitchFamily="2" charset="2"/>
              <a:buChar char="v"/>
            </a:pPr>
            <a:r>
              <a:rPr lang="en-US" sz="2000" b="1" u="sng"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b="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u="sng"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000" b="1" u="sng" dirty="0">
                <a:effectLst/>
                <a:latin typeface="Times New Roman" panose="02020603050405020304" pitchFamily="18" charset="0"/>
                <a:ea typeface="Calibri" panose="020F0502020204030204" pitchFamily="34" charset="0"/>
                <a:cs typeface="Times New Roman" panose="02020603050405020304" pitchFamily="18" charset="0"/>
              </a:rPr>
              <a:t> gas MQ2 GAS SENSOR</a:t>
            </a:r>
            <a:endParaRPr lang="vi-VN" sz="20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CEAA6B1-2AC3-4289-A337-B8A9854D52E9}"/>
              </a:ext>
            </a:extLst>
          </p:cNvPr>
          <p:cNvSpPr txBox="1"/>
          <p:nvPr/>
        </p:nvSpPr>
        <p:spPr>
          <a:xfrm>
            <a:off x="474897" y="1474983"/>
            <a:ext cx="6347380" cy="991618"/>
          </a:xfrm>
          <a:prstGeom prst="rect">
            <a:avLst/>
          </a:prstGeom>
          <a:noFill/>
        </p:spPr>
        <p:txBody>
          <a:bodyPr wrap="square">
            <a:spAutoFit/>
          </a:bodyPr>
          <a:lstStyle/>
          <a:p>
            <a:pPr indent="457200" algn="just">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MQ2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gây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cháy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Module Cảm Biến Khí Gas LPG/Butan/Propan MQ6 | Tiki">
            <a:extLst>
              <a:ext uri="{FF2B5EF4-FFF2-40B4-BE49-F238E27FC236}">
                <a16:creationId xmlns:a16="http://schemas.microsoft.com/office/drawing/2014/main" id="{611B1A0F-3C7A-47CB-8B8C-5B7E849439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897" y="3429000"/>
            <a:ext cx="2883277" cy="2883277"/>
          </a:xfrm>
          <a:prstGeom prst="rect">
            <a:avLst/>
          </a:prstGeom>
          <a:noFill/>
          <a:ln>
            <a:noFill/>
          </a:ln>
        </p:spPr>
      </p:pic>
      <p:pic>
        <p:nvPicPr>
          <p:cNvPr id="6" name="Picture 5" descr="MQ-2 Smoke Gas Sensor">
            <a:extLst>
              <a:ext uri="{FF2B5EF4-FFF2-40B4-BE49-F238E27FC236}">
                <a16:creationId xmlns:a16="http://schemas.microsoft.com/office/drawing/2014/main" id="{81909F80-CA97-423D-8C60-AF58D001AC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38" t="27528" r="7496" b="32117"/>
          <a:stretch/>
        </p:blipFill>
        <p:spPr bwMode="auto">
          <a:xfrm>
            <a:off x="3817917" y="3751743"/>
            <a:ext cx="3344884" cy="2067088"/>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1DD083C5-7F9B-43BB-962F-514B1DE6CD87}"/>
              </a:ext>
            </a:extLst>
          </p:cNvPr>
          <p:cNvSpPr txBox="1"/>
          <p:nvPr/>
        </p:nvSpPr>
        <p:spPr>
          <a:xfrm>
            <a:off x="7408870" y="573306"/>
            <a:ext cx="4319015" cy="5500545"/>
          </a:xfrm>
          <a:prstGeom prst="rect">
            <a:avLst/>
          </a:prstGeom>
          <a:noFill/>
        </p:spPr>
        <p:txBody>
          <a:bodyPr wrap="square">
            <a:spAutoFit/>
          </a:bodyPr>
          <a:lstStyle/>
          <a:p>
            <a:pPr>
              <a:lnSpc>
                <a:spcPct val="107000"/>
              </a:lnSpc>
              <a:spcAft>
                <a:spcPts val="800"/>
              </a:spcAft>
            </a:pPr>
            <a:r>
              <a:rPr lang="en-US" sz="2800" i="1"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i="1"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LPG </a:t>
            </a: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Iso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Butan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C4H10 )</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Propan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C3H8</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Mêtan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CH4</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Rượu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ROH</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Hydrogen</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Khói</a:t>
            </a:r>
            <a:endParaRPr lang="vi-VN"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6093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384529-3670-468B-B49C-2C518085901D}"/>
              </a:ext>
            </a:extLst>
          </p:cNvPr>
          <p:cNvSpPr txBox="1"/>
          <p:nvPr/>
        </p:nvSpPr>
        <p:spPr>
          <a:xfrm>
            <a:off x="240231" y="468340"/>
            <a:ext cx="10459614" cy="468077"/>
          </a:xfrm>
          <a:prstGeom prst="rect">
            <a:avLst/>
          </a:prstGeom>
          <a:noFill/>
        </p:spPr>
        <p:txBody>
          <a:bodyPr wrap="square">
            <a:spAutoFit/>
          </a:bodyPr>
          <a:lstStyle/>
          <a:p>
            <a:pPr indent="457200" algn="just">
              <a:lnSpc>
                <a:spcPct val="107000"/>
              </a:lnSpc>
              <a:spcAft>
                <a:spcPts val="8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odule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so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sánh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lm393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mức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1. </a:t>
            </a:r>
            <a:endParaRPr lang="vi-V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23C1F9C-80F9-4559-A1F6-68DA5EB21850}"/>
              </a:ext>
            </a:extLst>
          </p:cNvPr>
          <p:cNvPicPr>
            <a:picLocks noChangeAspect="1"/>
          </p:cNvPicPr>
          <p:nvPr/>
        </p:nvPicPr>
        <p:blipFill>
          <a:blip r:embed="rId2"/>
          <a:stretch>
            <a:fillRect/>
          </a:stretch>
        </p:blipFill>
        <p:spPr>
          <a:xfrm>
            <a:off x="2893406" y="1184929"/>
            <a:ext cx="7142351" cy="5004676"/>
          </a:xfrm>
          <a:prstGeom prst="rect">
            <a:avLst/>
          </a:prstGeom>
        </p:spPr>
      </p:pic>
      <p:sp>
        <p:nvSpPr>
          <p:cNvPr id="9" name="Rectangle 3">
            <a:extLst>
              <a:ext uri="{FF2B5EF4-FFF2-40B4-BE49-F238E27FC236}">
                <a16:creationId xmlns:a16="http://schemas.microsoft.com/office/drawing/2014/main" id="{642C9B05-EE9A-4FB2-B1F5-3997FB6DB7F1}"/>
              </a:ext>
            </a:extLst>
          </p:cNvPr>
          <p:cNvSpPr>
            <a:spLocks noChangeArrowheads="1"/>
          </p:cNvSpPr>
          <p:nvPr/>
        </p:nvSpPr>
        <p:spPr bwMode="auto">
          <a:xfrm>
            <a:off x="4055368" y="6189605"/>
            <a:ext cx="44634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Sơ</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đấu</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nối</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MQ2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sz="20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Arduno</a:t>
            </a:r>
            <a:r>
              <a:rPr kumimoji="0" lang="en-US" altLang="vi-VN"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Uno R3</a:t>
            </a:r>
            <a:endParaRPr kumimoji="0" lang="en-US" altLang="vi-V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3716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8A5B10-A0E7-448F-BAA1-44C374EFE303}"/>
              </a:ext>
            </a:extLst>
          </p:cNvPr>
          <p:cNvSpPr txBox="1"/>
          <p:nvPr/>
        </p:nvSpPr>
        <p:spPr>
          <a:xfrm>
            <a:off x="541537" y="506027"/>
            <a:ext cx="1940405" cy="461665"/>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Motor</a:t>
            </a:r>
            <a:endParaRPr lang="vi-VN"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B27D369-03CB-4EA2-B5F2-96927D6B239C}"/>
              </a:ext>
            </a:extLst>
          </p:cNvPr>
          <p:cNvSpPr txBox="1"/>
          <p:nvPr/>
        </p:nvSpPr>
        <p:spPr>
          <a:xfrm>
            <a:off x="541538" y="1108569"/>
            <a:ext cx="5410083" cy="1258421"/>
          </a:xfrm>
          <a:prstGeom prst="rect">
            <a:avLst/>
          </a:prstGeom>
          <a:noFill/>
        </p:spPr>
        <p:txBody>
          <a:bodyPr wrap="square">
            <a:spAutoFit/>
          </a:bodyPr>
          <a:lstStyle/>
          <a:p>
            <a:pPr indent="457200">
              <a:lnSpc>
                <a:spcPct val="107000"/>
              </a:lnSpc>
              <a:spcAft>
                <a:spcPts val="800"/>
              </a:spcAft>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DC 5V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phỏng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thay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gió</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sổ</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DD58713A-7189-414C-ABE9-3F3669B9076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1739" y="2935612"/>
            <a:ext cx="2582059" cy="2582059"/>
          </a:xfrm>
          <a:prstGeom prst="rect">
            <a:avLst/>
          </a:prstGeom>
          <a:noFill/>
        </p:spPr>
      </p:pic>
      <p:sp>
        <p:nvSpPr>
          <p:cNvPr id="11" name="TextBox 10">
            <a:extLst>
              <a:ext uri="{FF2B5EF4-FFF2-40B4-BE49-F238E27FC236}">
                <a16:creationId xmlns:a16="http://schemas.microsoft.com/office/drawing/2014/main" id="{72140F6D-566D-449A-B907-E7BA76836133}"/>
              </a:ext>
            </a:extLst>
          </p:cNvPr>
          <p:cNvSpPr txBox="1"/>
          <p:nvPr/>
        </p:nvSpPr>
        <p:spPr>
          <a:xfrm>
            <a:off x="6498771" y="515776"/>
            <a:ext cx="6094282" cy="461665"/>
          </a:xfrm>
          <a:prstGeom prst="rect">
            <a:avLst/>
          </a:prstGeom>
          <a:noFill/>
        </p:spPr>
        <p:txBody>
          <a:bodyPr wrap="square">
            <a:spAutoFit/>
          </a:bodyPr>
          <a:lstStyle/>
          <a:p>
            <a:pPr marL="342900" indent="-342900">
              <a:buFont typeface="Wingdings" panose="05000000000000000000" pitchFamily="2" charset="2"/>
              <a:buChar char="v"/>
            </a:pPr>
            <a:r>
              <a:rPr lang="en-US" sz="2400" b="1" dirty="0">
                <a:effectLst/>
                <a:latin typeface="Times New Roman" panose="02020603050405020304" pitchFamily="18" charset="0"/>
                <a:ea typeface="Calibri" panose="020F0502020204030204" pitchFamily="34" charset="0"/>
              </a:rPr>
              <a:t>Relay 1 </a:t>
            </a:r>
            <a:r>
              <a:rPr lang="en-US" sz="2400" b="1" dirty="0" err="1">
                <a:effectLst/>
                <a:latin typeface="Times New Roman" panose="02020603050405020304" pitchFamily="18" charset="0"/>
                <a:ea typeface="Calibri" panose="020F0502020204030204" pitchFamily="34" charset="0"/>
              </a:rPr>
              <a:t>kênh</a:t>
            </a:r>
            <a:r>
              <a:rPr lang="en-US" sz="2400" b="1" dirty="0">
                <a:effectLst/>
                <a:latin typeface="Times New Roman" panose="02020603050405020304" pitchFamily="18" charset="0"/>
                <a:ea typeface="Calibri" panose="020F0502020204030204" pitchFamily="34" charset="0"/>
              </a:rPr>
              <a:t>.</a:t>
            </a:r>
            <a:endParaRPr lang="vi-VN" sz="2400" dirty="0"/>
          </a:p>
        </p:txBody>
      </p:sp>
      <p:pic>
        <p:nvPicPr>
          <p:cNvPr id="12" name="Picture 11">
            <a:extLst>
              <a:ext uri="{FF2B5EF4-FFF2-40B4-BE49-F238E27FC236}">
                <a16:creationId xmlns:a16="http://schemas.microsoft.com/office/drawing/2014/main" id="{56F61F02-1260-45AC-B554-6F6BBF7963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9288" y="2935612"/>
            <a:ext cx="3357128" cy="2851139"/>
          </a:xfrm>
          <a:prstGeom prst="rect">
            <a:avLst/>
          </a:prstGeom>
        </p:spPr>
      </p:pic>
      <p:sp>
        <p:nvSpPr>
          <p:cNvPr id="14" name="TextBox 13">
            <a:extLst>
              <a:ext uri="{FF2B5EF4-FFF2-40B4-BE49-F238E27FC236}">
                <a16:creationId xmlns:a16="http://schemas.microsoft.com/office/drawing/2014/main" id="{C07D5F35-6F81-41CC-968D-471BBE212F35}"/>
              </a:ext>
            </a:extLst>
          </p:cNvPr>
          <p:cNvSpPr txBox="1"/>
          <p:nvPr/>
        </p:nvSpPr>
        <p:spPr>
          <a:xfrm>
            <a:off x="6096000" y="1195376"/>
            <a:ext cx="5983705" cy="1653594"/>
          </a:xfrm>
          <a:prstGeom prst="rect">
            <a:avLst/>
          </a:prstGeom>
          <a:noFill/>
        </p:spPr>
        <p:txBody>
          <a:bodyPr wrap="square">
            <a:spAutoFit/>
          </a:bodyPr>
          <a:lstStyle/>
          <a:p>
            <a:pPr indent="457200" algn="just">
              <a:lnSpc>
                <a:spcPct val="107000"/>
              </a:lnSpc>
              <a:spcAft>
                <a:spcPts val="800"/>
              </a:spcAft>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relay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sẵn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relay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IC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transistor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mạch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role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vi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9517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93D150-467D-41D6-9EFE-3F579CF08E84}"/>
              </a:ext>
            </a:extLst>
          </p:cNvPr>
          <p:cNvSpPr txBox="1"/>
          <p:nvPr/>
        </p:nvSpPr>
        <p:spPr>
          <a:xfrm>
            <a:off x="446171" y="361743"/>
            <a:ext cx="4876800" cy="461665"/>
          </a:xfrm>
          <a:prstGeom prst="rect">
            <a:avLst/>
          </a:prstGeom>
          <a:noFill/>
        </p:spPr>
        <p:txBody>
          <a:bodyPr wrap="square">
            <a:spAutoFit/>
          </a:bodyPr>
          <a:lstStyle/>
          <a:p>
            <a:pPr marL="342900" indent="-342900">
              <a:buFont typeface="Wingdings" panose="05000000000000000000" pitchFamily="2" charset="2"/>
              <a:buChar char="v"/>
            </a:pPr>
            <a:r>
              <a:rPr lang="en-US" sz="2400" b="1" dirty="0" err="1">
                <a:effectLst/>
                <a:latin typeface="Times New Roman" panose="02020603050405020304" pitchFamily="18" charset="0"/>
                <a:ea typeface="Calibri" panose="020F0502020204030204" pitchFamily="34" charset="0"/>
              </a:rPr>
              <a:t>Điện</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trở</a:t>
            </a:r>
            <a:r>
              <a:rPr lang="en-US" sz="2400" b="1" dirty="0">
                <a:effectLst/>
                <a:latin typeface="Times New Roman" panose="02020603050405020304" pitchFamily="18" charset="0"/>
                <a:ea typeface="Calibri" panose="020F0502020204030204" pitchFamily="34" charset="0"/>
              </a:rPr>
              <a:t>, Diode, Transistor BJT.</a:t>
            </a:r>
            <a:endParaRPr lang="vi-VN" sz="2400" dirty="0"/>
          </a:p>
        </p:txBody>
      </p:sp>
      <p:pic>
        <p:nvPicPr>
          <p:cNvPr id="4" name="Picture 3" descr="Điện Trở 100 Ohm 1/4W 5% 4 Vòng Màu">
            <a:extLst>
              <a:ext uri="{FF2B5EF4-FFF2-40B4-BE49-F238E27FC236}">
                <a16:creationId xmlns:a16="http://schemas.microsoft.com/office/drawing/2014/main" id="{8F8C9D8E-0A8D-4B56-A774-057C524A5F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9799" y="1417129"/>
            <a:ext cx="1488440" cy="1488440"/>
          </a:xfrm>
          <a:prstGeom prst="rect">
            <a:avLst/>
          </a:prstGeom>
          <a:noFill/>
          <a:ln>
            <a:noFill/>
          </a:ln>
        </p:spPr>
      </p:pic>
      <p:pic>
        <p:nvPicPr>
          <p:cNvPr id="5" name="Picture 4" descr="diode-chinh-luu - Thiết bị đo lường">
            <a:extLst>
              <a:ext uri="{FF2B5EF4-FFF2-40B4-BE49-F238E27FC236}">
                <a16:creationId xmlns:a16="http://schemas.microsoft.com/office/drawing/2014/main" id="{6D5E4DB2-E6C2-473C-8D97-72C0C2FBB6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7367" y="3499290"/>
            <a:ext cx="2522855" cy="1170940"/>
          </a:xfrm>
          <a:prstGeom prst="rect">
            <a:avLst/>
          </a:prstGeom>
          <a:noFill/>
          <a:ln>
            <a:noFill/>
          </a:ln>
        </p:spPr>
      </p:pic>
      <p:pic>
        <p:nvPicPr>
          <p:cNvPr id="6" name="Picture 5" descr="2N3904 BJT Transistor NPN GP 40V, TO-92">
            <a:extLst>
              <a:ext uri="{FF2B5EF4-FFF2-40B4-BE49-F238E27FC236}">
                <a16:creationId xmlns:a16="http://schemas.microsoft.com/office/drawing/2014/main" id="{BD33ABAC-A351-4FAA-A4D5-1C612CE974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26279" y="4997617"/>
            <a:ext cx="1935480" cy="1715770"/>
          </a:xfrm>
          <a:prstGeom prst="rect">
            <a:avLst/>
          </a:prstGeom>
          <a:noFill/>
          <a:ln>
            <a:noFill/>
          </a:ln>
        </p:spPr>
      </p:pic>
      <p:pic>
        <p:nvPicPr>
          <p:cNvPr id="7" name="Picture 6">
            <a:extLst>
              <a:ext uri="{FF2B5EF4-FFF2-40B4-BE49-F238E27FC236}">
                <a16:creationId xmlns:a16="http://schemas.microsoft.com/office/drawing/2014/main" id="{5A749361-00EE-4068-B0B6-DBBBCDBB1C57}"/>
              </a:ext>
            </a:extLst>
          </p:cNvPr>
          <p:cNvPicPr>
            <a:picLocks noChangeAspect="1"/>
          </p:cNvPicPr>
          <p:nvPr/>
        </p:nvPicPr>
        <p:blipFill>
          <a:blip r:embed="rId5"/>
          <a:stretch>
            <a:fillRect/>
          </a:stretch>
        </p:blipFill>
        <p:spPr>
          <a:xfrm>
            <a:off x="4900882" y="1658219"/>
            <a:ext cx="6067567" cy="4197283"/>
          </a:xfrm>
          <a:prstGeom prst="rect">
            <a:avLst/>
          </a:prstGeom>
        </p:spPr>
      </p:pic>
      <p:sp>
        <p:nvSpPr>
          <p:cNvPr id="2" name="TextBox 1">
            <a:extLst>
              <a:ext uri="{FF2B5EF4-FFF2-40B4-BE49-F238E27FC236}">
                <a16:creationId xmlns:a16="http://schemas.microsoft.com/office/drawing/2014/main" id="{392A32EA-6F50-F3A2-1B5C-168645D7F371}"/>
              </a:ext>
            </a:extLst>
          </p:cNvPr>
          <p:cNvSpPr txBox="1"/>
          <p:nvPr/>
        </p:nvSpPr>
        <p:spPr>
          <a:xfrm>
            <a:off x="4900882" y="6080758"/>
            <a:ext cx="6285127" cy="830997"/>
          </a:xfrm>
          <a:prstGeom prst="rect">
            <a:avLst/>
          </a:prstGeom>
          <a:noFill/>
        </p:spPr>
        <p:txBody>
          <a:bodyPr wrap="square" rtlCol="0">
            <a:spAutoFit/>
          </a:bodyPr>
          <a:lstStyle/>
          <a:p>
            <a:r>
              <a:rPr lang="en-US" sz="2400" i="1" dirty="0" err="1">
                <a:latin typeface="Times New Roman" panose="02020603050405020304" pitchFamily="18" charset="0"/>
                <a:cs typeface="Times New Roman" panose="02020603050405020304" pitchFamily="18" charset="0"/>
              </a:rPr>
              <a:t>Sơ</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đồ</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đấu</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nối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điện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trở</a:t>
            </a:r>
            <a:r>
              <a:rPr lang="en-US" sz="2400" i="1" dirty="0">
                <a:latin typeface="Times New Roman" panose="02020603050405020304" pitchFamily="18" charset="0"/>
                <a:cs typeface="Times New Roman" panose="02020603050405020304" pitchFamily="18" charset="0"/>
              </a:rPr>
              <a:t> , diode, trans </a:t>
            </a:r>
            <a:r>
              <a:rPr lang="en-US" sz="2400" i="1" dirty="0" err="1">
                <a:latin typeface="Times New Roman" panose="02020603050405020304" pitchFamily="18" charset="0"/>
                <a:cs typeface="Times New Roman" panose="02020603050405020304" pitchFamily="18" charset="0"/>
              </a:rPr>
              <a:t>với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động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cơ</a:t>
            </a:r>
            <a:endParaRPr lang="en-US" sz="2400" i="1" dirty="0">
              <a:latin typeface="Times New Roman" panose="02020603050405020304" pitchFamily="18" charset="0"/>
              <a:cs typeface="Times New Roman" panose="02020603050405020304" pitchFamily="18" charset="0"/>
            </a:endParaRPr>
          </a:p>
          <a:p>
            <a:endParaRPr lang="vi-VN"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419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69DA3D-1F32-4450-8C18-96BF0D1B62F6}"/>
              </a:ext>
            </a:extLst>
          </p:cNvPr>
          <p:cNvSpPr txBox="1"/>
          <p:nvPr/>
        </p:nvSpPr>
        <p:spPr>
          <a:xfrm>
            <a:off x="855654" y="573346"/>
            <a:ext cx="4062335" cy="523220"/>
          </a:xfrm>
          <a:prstGeom prst="rect">
            <a:avLst/>
          </a:prstGeom>
          <a:noFill/>
        </p:spPr>
        <p:txBody>
          <a:bodyPr wrap="square">
            <a:spAutoFit/>
          </a:bodyPr>
          <a:lstStyle/>
          <a:p>
            <a:pPr marL="342900" indent="-342900">
              <a:buFont typeface="Wingdings" panose="05000000000000000000" pitchFamily="2" charset="2"/>
              <a:buChar char="v"/>
            </a:pPr>
            <a:r>
              <a:rPr lang="en-US" sz="2800" b="1" dirty="0" err="1">
                <a:effectLst/>
                <a:latin typeface="Times New Roman" panose="02020603050405020304" pitchFamily="18" charset="0"/>
                <a:ea typeface="Calibri" panose="020F0502020204030204" pitchFamily="34" charset="0"/>
              </a:rPr>
              <a:t>Còi</a:t>
            </a:r>
            <a:r>
              <a:rPr lang="en-US" sz="2800" b="1" dirty="0">
                <a:effectLst/>
                <a:latin typeface="Times New Roman" panose="02020603050405020304" pitchFamily="18" charset="0"/>
                <a:ea typeface="Calibri" panose="020F0502020204030204" pitchFamily="34" charset="0"/>
              </a:rPr>
              <a:t> </a:t>
            </a:r>
            <a:r>
              <a:rPr lang="en-US" sz="2800" b="1" dirty="0" err="1">
                <a:effectLst/>
                <a:latin typeface="Times New Roman" panose="02020603050405020304" pitchFamily="18" charset="0"/>
                <a:ea typeface="Calibri" panose="020F0502020204030204" pitchFamily="34" charset="0"/>
              </a:rPr>
              <a:t>báo</a:t>
            </a:r>
            <a:r>
              <a:rPr lang="en-US" sz="2800" b="1" dirty="0">
                <a:effectLst/>
                <a:latin typeface="Times New Roman" panose="02020603050405020304" pitchFamily="18" charset="0"/>
                <a:ea typeface="Calibri" panose="020F0502020204030204" pitchFamily="34" charset="0"/>
              </a:rPr>
              <a:t> ( Buzzer)</a:t>
            </a:r>
            <a:endParaRPr lang="vi-VN" sz="2800" dirty="0"/>
          </a:p>
        </p:txBody>
      </p:sp>
      <p:pic>
        <p:nvPicPr>
          <p:cNvPr id="6" name="Picture 5" descr="Module Còi Chip Buzzer Báo Động 3V3- 5V - Thiết bị số - Thiết bị thông minh  Nhãn hàng No Brand | DienMayHoangNgan.com">
            <a:extLst>
              <a:ext uri="{FF2B5EF4-FFF2-40B4-BE49-F238E27FC236}">
                <a16:creationId xmlns:a16="http://schemas.microsoft.com/office/drawing/2014/main" id="{C23C6759-FE9C-4E14-A3C6-F12C483D3A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32" t="25646" r="12855" b="27400"/>
          <a:stretch/>
        </p:blipFill>
        <p:spPr bwMode="auto">
          <a:xfrm>
            <a:off x="1098358" y="3921380"/>
            <a:ext cx="2757169" cy="1737281"/>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737267E6-1A55-4ECA-B103-3C42832AD06D}"/>
              </a:ext>
            </a:extLst>
          </p:cNvPr>
          <p:cNvPicPr>
            <a:picLocks noChangeAspect="1"/>
          </p:cNvPicPr>
          <p:nvPr/>
        </p:nvPicPr>
        <p:blipFill>
          <a:blip r:embed="rId3"/>
          <a:stretch>
            <a:fillRect/>
          </a:stretch>
        </p:blipFill>
        <p:spPr>
          <a:xfrm>
            <a:off x="5158471" y="1991182"/>
            <a:ext cx="6278091" cy="4065473"/>
          </a:xfrm>
          <a:prstGeom prst="rect">
            <a:avLst/>
          </a:prstGeom>
        </p:spPr>
      </p:pic>
      <p:sp>
        <p:nvSpPr>
          <p:cNvPr id="9" name="TextBox 8">
            <a:extLst>
              <a:ext uri="{FF2B5EF4-FFF2-40B4-BE49-F238E27FC236}">
                <a16:creationId xmlns:a16="http://schemas.microsoft.com/office/drawing/2014/main" id="{B7AB65E6-5360-4591-82CD-5F476A5A0254}"/>
              </a:ext>
            </a:extLst>
          </p:cNvPr>
          <p:cNvSpPr txBox="1"/>
          <p:nvPr/>
        </p:nvSpPr>
        <p:spPr>
          <a:xfrm>
            <a:off x="5943700" y="6232731"/>
            <a:ext cx="4491388" cy="400110"/>
          </a:xfrm>
          <a:prstGeom prst="rect">
            <a:avLst/>
          </a:prstGeom>
          <a:noFill/>
        </p:spPr>
        <p:txBody>
          <a:bodyPr wrap="square">
            <a:spAutoFit/>
          </a:bodyPr>
          <a:lstStyle/>
          <a:p>
            <a:r>
              <a:rPr lang="en-US" sz="2000" i="1" dirty="0" err="1">
                <a:effectLst/>
                <a:latin typeface="Times New Roman" panose="02020603050405020304" pitchFamily="18" charset="0"/>
                <a:ea typeface="Calibri" panose="020F0502020204030204" pitchFamily="34" charset="0"/>
              </a:rPr>
              <a:t>Sơ</a:t>
            </a:r>
            <a:r>
              <a:rPr lang="en-US" sz="2000" i="1" dirty="0">
                <a:effectLst/>
                <a:latin typeface="Times New Roman" panose="02020603050405020304" pitchFamily="18" charset="0"/>
                <a:ea typeface="Calibri" panose="020F0502020204030204" pitchFamily="34" charset="0"/>
              </a:rPr>
              <a:t> </a:t>
            </a:r>
            <a:r>
              <a:rPr lang="en-US" sz="2000" i="1" dirty="0" err="1">
                <a:effectLst/>
                <a:latin typeface="Times New Roman" panose="02020603050405020304" pitchFamily="18" charset="0"/>
                <a:ea typeface="Calibri" panose="020F0502020204030204" pitchFamily="34" charset="0"/>
              </a:rPr>
              <a:t>đồ</a:t>
            </a:r>
            <a:r>
              <a:rPr lang="en-US" sz="2000" i="1" dirty="0">
                <a:effectLst/>
                <a:latin typeface="Times New Roman" panose="02020603050405020304" pitchFamily="18" charset="0"/>
                <a:ea typeface="Calibri" panose="020F0502020204030204" pitchFamily="34" charset="0"/>
              </a:rPr>
              <a:t> </a:t>
            </a:r>
            <a:r>
              <a:rPr lang="en-US" sz="2000" i="1" dirty="0" err="1">
                <a:effectLst/>
                <a:latin typeface="Times New Roman" panose="02020603050405020304" pitchFamily="18" charset="0"/>
                <a:ea typeface="Calibri" panose="020F0502020204030204" pitchFamily="34" charset="0"/>
              </a:rPr>
              <a:t>đấu</a:t>
            </a:r>
            <a:r>
              <a:rPr lang="en-US" sz="2000" i="1" dirty="0">
                <a:effectLst/>
                <a:latin typeface="Times New Roman" panose="02020603050405020304" pitchFamily="18" charset="0"/>
                <a:ea typeface="Calibri" panose="020F0502020204030204" pitchFamily="34" charset="0"/>
              </a:rPr>
              <a:t> </a:t>
            </a:r>
            <a:r>
              <a:rPr lang="en-US" sz="2000" i="1" dirty="0" err="1">
                <a:effectLst/>
                <a:latin typeface="Times New Roman" panose="02020603050405020304" pitchFamily="18" charset="0"/>
                <a:ea typeface="Calibri" panose="020F0502020204030204" pitchFamily="34" charset="0"/>
              </a:rPr>
              <a:t>nối</a:t>
            </a:r>
            <a:r>
              <a:rPr lang="en-US" sz="2000" i="1" dirty="0">
                <a:effectLst/>
                <a:latin typeface="Times New Roman" panose="02020603050405020304" pitchFamily="18" charset="0"/>
                <a:ea typeface="Calibri" panose="020F0502020204030204" pitchFamily="34" charset="0"/>
              </a:rPr>
              <a:t> Buzzer </a:t>
            </a:r>
            <a:r>
              <a:rPr lang="en-US" sz="2000" i="1" dirty="0" err="1">
                <a:effectLst/>
                <a:latin typeface="Times New Roman" panose="02020603050405020304" pitchFamily="18" charset="0"/>
                <a:ea typeface="Calibri" panose="020F0502020204030204" pitchFamily="34" charset="0"/>
              </a:rPr>
              <a:t>với</a:t>
            </a:r>
            <a:r>
              <a:rPr lang="en-US" sz="2000" i="1" dirty="0">
                <a:effectLst/>
                <a:latin typeface="Times New Roman" panose="02020603050405020304" pitchFamily="18" charset="0"/>
                <a:ea typeface="Calibri" panose="020F0502020204030204" pitchFamily="34" charset="0"/>
              </a:rPr>
              <a:t> Arduino Uno R3</a:t>
            </a:r>
            <a:endParaRPr lang="vi-VN" sz="2000" dirty="0"/>
          </a:p>
        </p:txBody>
      </p:sp>
      <p:sp>
        <p:nvSpPr>
          <p:cNvPr id="8" name="TextBox 7">
            <a:extLst>
              <a:ext uri="{FF2B5EF4-FFF2-40B4-BE49-F238E27FC236}">
                <a16:creationId xmlns:a16="http://schemas.microsoft.com/office/drawing/2014/main" id="{F18CA0EA-CA53-99AF-8091-6BAC2C1927CD}"/>
              </a:ext>
            </a:extLst>
          </p:cNvPr>
          <p:cNvSpPr txBox="1"/>
          <p:nvPr/>
        </p:nvSpPr>
        <p:spPr>
          <a:xfrm>
            <a:off x="1282650" y="1159257"/>
            <a:ext cx="7752168" cy="468077"/>
          </a:xfrm>
          <a:prstGeom prst="rect">
            <a:avLst/>
          </a:prstGeom>
          <a:noFill/>
        </p:spPr>
        <p:txBody>
          <a:bodyPr wrap="square">
            <a:spAutoFit/>
          </a:bodyPr>
          <a:lstStyle/>
          <a:p>
            <a:pPr indent="457200" algn="just">
              <a:lnSpc>
                <a:spcPct val="107000"/>
              </a:lnSpc>
              <a:spcAft>
                <a:spcPts val="800"/>
              </a:spcAft>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gas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rỉ</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D6922CE4-C521-7EEA-8A70-4AA374EE9DE1}"/>
              </a:ext>
            </a:extLst>
          </p:cNvPr>
          <p:cNvSpPr txBox="1"/>
          <p:nvPr/>
        </p:nvSpPr>
        <p:spPr>
          <a:xfrm>
            <a:off x="1027925" y="6244572"/>
            <a:ext cx="3266617" cy="400110"/>
          </a:xfrm>
          <a:prstGeom prst="rect">
            <a:avLst/>
          </a:prstGeom>
          <a:noFill/>
        </p:spPr>
        <p:txBody>
          <a:bodyPr wrap="square">
            <a:spAutoFit/>
          </a:bodyPr>
          <a:lstStyle/>
          <a:p>
            <a:r>
              <a:rPr lang="en-US" sz="20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2000" i="1" dirty="0" err="1">
                <a:solidFill>
                  <a:srgbClr val="000000"/>
                </a:solidFill>
                <a:effectLst/>
                <a:latin typeface="Times New Roman" panose="02020603050405020304" pitchFamily="18" charset="0"/>
                <a:ea typeface="Times New Roman" panose="02020603050405020304" pitchFamily="18" charset="0"/>
              </a:rPr>
              <a:t>Hình</a:t>
            </a:r>
            <a:r>
              <a:rPr lang="en-US" sz="2000" i="1" dirty="0">
                <a:solidFill>
                  <a:srgbClr val="000000"/>
                </a:solidFill>
                <a:effectLst/>
                <a:latin typeface="Times New Roman" panose="02020603050405020304" pitchFamily="18" charset="0"/>
                <a:ea typeface="Times New Roman" panose="02020603050405020304" pitchFamily="18" charset="0"/>
              </a:rPr>
              <a:t> </a:t>
            </a:r>
            <a:r>
              <a:rPr lang="en-US" sz="2000" i="1" dirty="0" err="1">
                <a:solidFill>
                  <a:srgbClr val="000000"/>
                </a:solidFill>
                <a:effectLst/>
                <a:latin typeface="Times New Roman" panose="02020603050405020304" pitchFamily="18" charset="0"/>
                <a:ea typeface="Times New Roman" panose="02020603050405020304" pitchFamily="18" charset="0"/>
              </a:rPr>
              <a:t>ảnh</a:t>
            </a:r>
            <a:r>
              <a:rPr lang="en-US" sz="2000" i="1" dirty="0">
                <a:solidFill>
                  <a:srgbClr val="000000"/>
                </a:solidFill>
                <a:effectLst/>
                <a:latin typeface="Times New Roman" panose="02020603050405020304" pitchFamily="18" charset="0"/>
                <a:ea typeface="Times New Roman" panose="02020603050405020304" pitchFamily="18" charset="0"/>
              </a:rPr>
              <a:t> </a:t>
            </a:r>
            <a:r>
              <a:rPr lang="en-US" sz="2000" i="1" dirty="0" err="1">
                <a:solidFill>
                  <a:srgbClr val="000000"/>
                </a:solidFill>
                <a:effectLst/>
                <a:latin typeface="Times New Roman" panose="02020603050405020304" pitchFamily="18" charset="0"/>
                <a:ea typeface="Times New Roman" panose="02020603050405020304" pitchFamily="18" charset="0"/>
              </a:rPr>
              <a:t>thực</a:t>
            </a:r>
            <a:r>
              <a:rPr lang="en-US" sz="2000" i="1" dirty="0">
                <a:solidFill>
                  <a:srgbClr val="000000"/>
                </a:solidFill>
                <a:effectLst/>
                <a:latin typeface="Times New Roman" panose="02020603050405020304" pitchFamily="18" charset="0"/>
                <a:ea typeface="Times New Roman" panose="02020603050405020304" pitchFamily="18" charset="0"/>
              </a:rPr>
              <a:t> </a:t>
            </a:r>
            <a:r>
              <a:rPr lang="en-US" sz="2000" i="1" dirty="0" err="1">
                <a:solidFill>
                  <a:srgbClr val="000000"/>
                </a:solidFill>
                <a:effectLst/>
                <a:latin typeface="Times New Roman" panose="02020603050405020304" pitchFamily="18" charset="0"/>
                <a:ea typeface="Times New Roman" panose="02020603050405020304" pitchFamily="18" charset="0"/>
              </a:rPr>
              <a:t>tế</a:t>
            </a:r>
            <a:r>
              <a:rPr lang="en-US" sz="2000" i="1" dirty="0">
                <a:solidFill>
                  <a:srgbClr val="000000"/>
                </a:solidFill>
                <a:effectLst/>
                <a:latin typeface="Times New Roman" panose="02020603050405020304" pitchFamily="18" charset="0"/>
                <a:ea typeface="Times New Roman" panose="02020603050405020304" pitchFamily="18" charset="0"/>
              </a:rPr>
              <a:t> </a:t>
            </a:r>
            <a:r>
              <a:rPr lang="en-US" sz="2000" i="1" dirty="0">
                <a:solidFill>
                  <a:srgbClr val="000000"/>
                </a:solidFill>
                <a:latin typeface="Times New Roman" panose="02020603050405020304" pitchFamily="18" charset="0"/>
                <a:ea typeface="Times New Roman" panose="02020603050405020304" pitchFamily="18" charset="0"/>
              </a:rPr>
              <a:t>Buzzer 5V</a:t>
            </a:r>
            <a:endParaRPr lang="vi-VN" sz="2000" i="1" dirty="0"/>
          </a:p>
        </p:txBody>
      </p:sp>
    </p:spTree>
    <p:extLst>
      <p:ext uri="{BB962C8B-B14F-4D97-AF65-F5344CB8AC3E}">
        <p14:creationId xmlns:p14="http://schemas.microsoft.com/office/powerpoint/2010/main" val="417653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3A3D0A-CC9D-45A2-B44C-0742569E85F7}"/>
              </a:ext>
            </a:extLst>
          </p:cNvPr>
          <p:cNvSpPr txBox="1"/>
          <p:nvPr/>
        </p:nvSpPr>
        <p:spPr>
          <a:xfrm>
            <a:off x="6332999" y="4769708"/>
            <a:ext cx="5644690" cy="1938992"/>
          </a:xfrm>
          <a:prstGeom prst="rect">
            <a:avLst/>
          </a:prstGeom>
          <a:noFill/>
        </p:spPr>
        <p:txBody>
          <a:bodyPr wrap="square" rtlCol="0">
            <a:spAutoFit/>
          </a:bodyPr>
          <a:lstStyle/>
          <a:p>
            <a:endParaRPr lang="vi-VN" sz="2400" b="1" dirty="0">
              <a:latin typeface="Times New Roman" panose="02020603050405020304" pitchFamily="18" charset="0"/>
              <a:cs typeface="Times New Roman" panose="02020603050405020304" pitchFamily="18" charset="0"/>
            </a:endParaRPr>
          </a:p>
          <a:p>
            <a:pPr algn="just"/>
            <a:r>
              <a:rPr lang="vi-VN" sz="2400" b="1" dirty="0">
                <a:latin typeface="Times New Roman" panose="02020603050405020304" pitchFamily="18" charset="0"/>
                <a:cs typeface="Times New Roman" panose="02020603050405020304" pitchFamily="18" charset="0"/>
              </a:rPr>
              <a:t>Arduino IDE</a:t>
            </a:r>
            <a:r>
              <a:rPr lang="vi-VN" sz="2400" dirty="0">
                <a:latin typeface="Times New Roman" panose="02020603050405020304" pitchFamily="18" charset="0"/>
                <a:cs typeface="Times New Roman" panose="02020603050405020304" pitchFamily="18" charset="0"/>
              </a:rPr>
              <a:t> là một </a:t>
            </a:r>
            <a:r>
              <a:rPr lang="vi-VN" sz="2400" b="1" dirty="0">
                <a:latin typeface="Times New Roman" panose="02020603050405020304" pitchFamily="18" charset="0"/>
                <a:cs typeface="Times New Roman" panose="02020603050405020304" pitchFamily="18" charset="0"/>
              </a:rPr>
              <a:t>phần mềm</a:t>
            </a:r>
            <a:r>
              <a:rPr lang="vi-VN" sz="2400" dirty="0">
                <a:latin typeface="Times New Roman" panose="02020603050405020304" pitchFamily="18" charset="0"/>
                <a:cs typeface="Times New Roman" panose="02020603050405020304" pitchFamily="18" charset="0"/>
              </a:rPr>
              <a:t> mã nguồn mở chủ yếu được sử dụng để viết và biên dịch mã vào module </a:t>
            </a:r>
            <a:r>
              <a:rPr lang="vi-VN" sz="2400" b="1" dirty="0">
                <a:latin typeface="Times New Roman" panose="02020603050405020304" pitchFamily="18" charset="0"/>
                <a:cs typeface="Times New Roman" panose="02020603050405020304" pitchFamily="18" charset="0"/>
              </a:rPr>
              <a:t>Arduino</a:t>
            </a:r>
            <a:r>
              <a:rPr lang="vi-VN" sz="2400" dirty="0">
                <a:latin typeface="Times New Roman" panose="02020603050405020304" pitchFamily="18" charset="0"/>
                <a:cs typeface="Times New Roman" panose="02020603050405020304" pitchFamily="18" charset="0"/>
              </a:rPr>
              <a:t>. </a:t>
            </a:r>
            <a:endParaRPr lang="vi-VN" sz="2400" dirty="0"/>
          </a:p>
          <a:p>
            <a:r>
              <a:rPr lang="en-US" sz="2400" dirty="0">
                <a:solidFill>
                  <a:srgbClr val="000000"/>
                </a:solidFill>
                <a:latin typeface="Times New Roman" panose="02020603050405020304" pitchFamily="18" charset="0"/>
              </a:rPr>
              <a:t>      </a:t>
            </a:r>
            <a:endParaRPr lang="vi-VN" sz="2400" dirty="0"/>
          </a:p>
        </p:txBody>
      </p:sp>
      <p:pic>
        <p:nvPicPr>
          <p:cNvPr id="4" name="Picture 3">
            <a:extLst>
              <a:ext uri="{FF2B5EF4-FFF2-40B4-BE49-F238E27FC236}">
                <a16:creationId xmlns:a16="http://schemas.microsoft.com/office/drawing/2014/main" id="{7805B58F-5F79-4B65-A244-A4A001C6B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358" y="1146095"/>
            <a:ext cx="4747201" cy="3623613"/>
          </a:xfrm>
          <a:prstGeom prst="rect">
            <a:avLst/>
          </a:prstGeom>
        </p:spPr>
      </p:pic>
      <p:sp>
        <p:nvSpPr>
          <p:cNvPr id="6" name="TextBox 5">
            <a:extLst>
              <a:ext uri="{FF2B5EF4-FFF2-40B4-BE49-F238E27FC236}">
                <a16:creationId xmlns:a16="http://schemas.microsoft.com/office/drawing/2014/main" id="{9CF0CAD6-4DD5-4B82-8475-84058FD560CA}"/>
              </a:ext>
            </a:extLst>
          </p:cNvPr>
          <p:cNvSpPr txBox="1"/>
          <p:nvPr/>
        </p:nvSpPr>
        <p:spPr>
          <a:xfrm>
            <a:off x="502073" y="952636"/>
            <a:ext cx="409212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3.1.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dụng</a:t>
            </a:r>
            <a:r>
              <a:rPr lang="en-US" sz="2400" b="1" dirty="0">
                <a:latin typeface="Times New Roman" panose="02020603050405020304" pitchFamily="18" charset="0"/>
                <a:cs typeface="Times New Roman" panose="02020603050405020304" pitchFamily="18" charset="0"/>
              </a:rPr>
              <a:t> </a:t>
            </a:r>
            <a:endParaRPr lang="vi-VN" sz="24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9FABBED-8FD5-7B70-8DAC-AE43F4687ACF}"/>
              </a:ext>
            </a:extLst>
          </p:cNvPr>
          <p:cNvPicPr>
            <a:picLocks noChangeAspect="1"/>
          </p:cNvPicPr>
          <p:nvPr/>
        </p:nvPicPr>
        <p:blipFill>
          <a:blip r:embed="rId3"/>
          <a:stretch>
            <a:fillRect/>
          </a:stretch>
        </p:blipFill>
        <p:spPr>
          <a:xfrm>
            <a:off x="414009" y="1634247"/>
            <a:ext cx="5535728" cy="2929332"/>
          </a:xfrm>
          <a:prstGeom prst="rect">
            <a:avLst/>
          </a:prstGeom>
        </p:spPr>
      </p:pic>
      <p:sp>
        <p:nvSpPr>
          <p:cNvPr id="9" name="TextBox 8">
            <a:extLst>
              <a:ext uri="{FF2B5EF4-FFF2-40B4-BE49-F238E27FC236}">
                <a16:creationId xmlns:a16="http://schemas.microsoft.com/office/drawing/2014/main" id="{913AF8AB-E7B4-7D78-A2F5-F24D1F25C992}"/>
              </a:ext>
            </a:extLst>
          </p:cNvPr>
          <p:cNvSpPr txBox="1"/>
          <p:nvPr/>
        </p:nvSpPr>
        <p:spPr>
          <a:xfrm>
            <a:off x="502073" y="5223753"/>
            <a:ext cx="5430379" cy="1200329"/>
          </a:xfrm>
          <a:prstGeom prst="rect">
            <a:avLst/>
          </a:prstGeom>
          <a:noFill/>
        </p:spPr>
        <p:txBody>
          <a:bodyPr wrap="square">
            <a:spAutoFit/>
          </a:bodyPr>
          <a:lstStyle/>
          <a:p>
            <a:r>
              <a:rPr lang="en-US" sz="2400" b="1" dirty="0" err="1">
                <a:effectLst/>
                <a:latin typeface="Times New Roman" panose="02020603050405020304" pitchFamily="18" charset="0"/>
                <a:ea typeface="Calibri" panose="020F0502020204030204" pitchFamily="34" charset="0"/>
              </a:rPr>
              <a:t>Phần</a:t>
            </a:r>
            <a:r>
              <a:rPr lang="en-US" sz="2400" b="1" dirty="0">
                <a:effectLst/>
                <a:latin typeface="Times New Roman" panose="02020603050405020304" pitchFamily="18" charset="0"/>
                <a:ea typeface="Calibri" panose="020F0502020204030204" pitchFamily="34" charset="0"/>
              </a:rPr>
              <a:t> </a:t>
            </a:r>
            <a:r>
              <a:rPr lang="en-US" sz="2400" b="1" dirty="0" err="1">
                <a:effectLst/>
                <a:latin typeface="Times New Roman" panose="02020603050405020304" pitchFamily="18" charset="0"/>
                <a:ea typeface="Calibri" panose="020F0502020204030204" pitchFamily="34" charset="0"/>
              </a:rPr>
              <a:t>mềm</a:t>
            </a:r>
            <a:r>
              <a:rPr lang="en-US" sz="2400" b="1" dirty="0">
                <a:effectLst/>
                <a:latin typeface="Times New Roman" panose="02020603050405020304" pitchFamily="18" charset="0"/>
                <a:ea typeface="Calibri" panose="020F0502020204030204" pitchFamily="34" charset="0"/>
              </a:rPr>
              <a:t> Proteus </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phần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mềm</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chuyên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dụng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cho</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việc</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thiết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kế</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mạch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tử</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cũng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như</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mô</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phỏng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hoạt</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động</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của</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mạch</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điện</a:t>
            </a:r>
            <a:r>
              <a:rPr lang="en-US" sz="2400" dirty="0">
                <a:effectLst/>
                <a:latin typeface="Times New Roman" panose="02020603050405020304" pitchFamily="18" charset="0"/>
                <a:ea typeface="Calibri" panose="020F0502020204030204" pitchFamily="34" charset="0"/>
              </a:rPr>
              <a:t> </a:t>
            </a:r>
            <a:r>
              <a:rPr lang="en-US" sz="2400" dirty="0" err="1">
                <a:effectLst/>
                <a:latin typeface="Times New Roman" panose="02020603050405020304" pitchFamily="18" charset="0"/>
                <a:ea typeface="Calibri" panose="020F0502020204030204" pitchFamily="34" charset="0"/>
              </a:rPr>
              <a:t>tử</a:t>
            </a:r>
            <a:endParaRPr lang="vi-VN" sz="2400" dirty="0"/>
          </a:p>
        </p:txBody>
      </p:sp>
      <p:sp>
        <p:nvSpPr>
          <p:cNvPr id="10" name="TextBox 9">
            <a:extLst>
              <a:ext uri="{FF2B5EF4-FFF2-40B4-BE49-F238E27FC236}">
                <a16:creationId xmlns:a16="http://schemas.microsoft.com/office/drawing/2014/main" id="{E666DE63-1800-929C-4B9B-448709E79FDF}"/>
              </a:ext>
            </a:extLst>
          </p:cNvPr>
          <p:cNvSpPr txBox="1"/>
          <p:nvPr/>
        </p:nvSpPr>
        <p:spPr>
          <a:xfrm>
            <a:off x="178038" y="76436"/>
            <a:ext cx="648070" cy="523220"/>
          </a:xfrm>
          <a:prstGeom prst="rect">
            <a:avLst/>
          </a:prstGeom>
          <a:noFill/>
        </p:spPr>
        <p:txBody>
          <a:bodyPr wrap="square" rtlCol="0">
            <a:spAutoFit/>
          </a:bodyPr>
          <a:lstStyle/>
          <a:p>
            <a:r>
              <a:rPr lang="vi-VN" sz="2800" b="1" i="1" dirty="0"/>
              <a:t>III. </a:t>
            </a:r>
          </a:p>
        </p:txBody>
      </p:sp>
      <p:grpSp>
        <p:nvGrpSpPr>
          <p:cNvPr id="11" name="Google Shape;2229;p56">
            <a:extLst>
              <a:ext uri="{FF2B5EF4-FFF2-40B4-BE49-F238E27FC236}">
                <a16:creationId xmlns:a16="http://schemas.microsoft.com/office/drawing/2014/main" id="{DEEE3812-8352-0C40-95A3-A12EAA228218}"/>
              </a:ext>
            </a:extLst>
          </p:cNvPr>
          <p:cNvGrpSpPr/>
          <p:nvPr/>
        </p:nvGrpSpPr>
        <p:grpSpPr>
          <a:xfrm>
            <a:off x="178036" y="43675"/>
            <a:ext cx="8216664" cy="728251"/>
            <a:chOff x="2013045" y="4813233"/>
            <a:chExt cx="921986" cy="228854"/>
          </a:xfrm>
          <a:solidFill>
            <a:schemeClr val="tx1"/>
          </a:solidFill>
        </p:grpSpPr>
        <p:sp>
          <p:nvSpPr>
            <p:cNvPr id="12" name="Google Shape;2230;p56">
              <a:extLst>
                <a:ext uri="{FF2B5EF4-FFF2-40B4-BE49-F238E27FC236}">
                  <a16:creationId xmlns:a16="http://schemas.microsoft.com/office/drawing/2014/main" id="{F0C29356-C98B-2732-63D5-3320E3DCD940}"/>
                </a:ext>
              </a:extLst>
            </p:cNvPr>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31;p56">
              <a:extLst>
                <a:ext uri="{FF2B5EF4-FFF2-40B4-BE49-F238E27FC236}">
                  <a16:creationId xmlns:a16="http://schemas.microsoft.com/office/drawing/2014/main" id="{58D1E61A-ED7A-05F1-BC82-68C97A971AB3}"/>
                </a:ext>
              </a:extLst>
            </p:cNvPr>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4C28363D-44C7-3B72-084F-0C54CC5ED89C}"/>
              </a:ext>
            </a:extLst>
          </p:cNvPr>
          <p:cNvSpPr txBox="1"/>
          <p:nvPr/>
        </p:nvSpPr>
        <p:spPr>
          <a:xfrm>
            <a:off x="2999799" y="202990"/>
            <a:ext cx="5341480" cy="523220"/>
          </a:xfrm>
          <a:prstGeom prst="rect">
            <a:avLst/>
          </a:prstGeom>
          <a:noFill/>
        </p:spPr>
        <p:txBody>
          <a:bodyPr wrap="square">
            <a:spAutoFit/>
          </a:bodyPr>
          <a:lstStyle/>
          <a:p>
            <a:r>
              <a:rPr lang="vi-VN" sz="2800" b="1" dirty="0">
                <a:latin typeface="+mj-lt"/>
              </a:rPr>
              <a:t>Thử nghiệm và đánh giá kết quả</a:t>
            </a:r>
          </a:p>
        </p:txBody>
      </p:sp>
      <p:sp>
        <p:nvSpPr>
          <p:cNvPr id="15" name="Rectangle: Diagonal Corners Snipped 14">
            <a:extLst>
              <a:ext uri="{FF2B5EF4-FFF2-40B4-BE49-F238E27FC236}">
                <a16:creationId xmlns:a16="http://schemas.microsoft.com/office/drawing/2014/main" id="{3470A829-6665-7236-EA99-CB1DE15E6A65}"/>
              </a:ext>
            </a:extLst>
          </p:cNvPr>
          <p:cNvSpPr/>
          <p:nvPr/>
        </p:nvSpPr>
        <p:spPr>
          <a:xfrm>
            <a:off x="178036" y="771929"/>
            <a:ext cx="8216663" cy="47673"/>
          </a:xfrm>
          <a:prstGeom prst="snip2Diag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9075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252;p32">
            <a:extLst>
              <a:ext uri="{FF2B5EF4-FFF2-40B4-BE49-F238E27FC236}">
                <a16:creationId xmlns:a16="http://schemas.microsoft.com/office/drawing/2014/main" id="{2725C44E-0E6F-4429-90CD-699FA3DE000D}"/>
              </a:ext>
            </a:extLst>
          </p:cNvPr>
          <p:cNvSpPr/>
          <p:nvPr/>
        </p:nvSpPr>
        <p:spPr>
          <a:xfrm>
            <a:off x="2938573" y="381571"/>
            <a:ext cx="1998031" cy="2263834"/>
          </a:xfrm>
          <a:prstGeom prst="roundRect">
            <a:avLst>
              <a:gd name="adj" fmla="val 16667"/>
            </a:avLst>
          </a:prstGeom>
          <a:gradFill>
            <a:gsLst>
              <a:gs pos="0">
                <a:srgbClr val="FFFFFF">
                  <a:alpha val="11372"/>
                  <a:alpha val="11380"/>
                </a:srgbClr>
              </a:gs>
              <a:gs pos="66000">
                <a:srgbClr val="E354F7">
                  <a:alpha val="16078"/>
                  <a:alpha val="11380"/>
                </a:srgbClr>
              </a:gs>
              <a:gs pos="100000">
                <a:srgbClr val="10ECFF">
                  <a:alpha val="25490"/>
                  <a:alpha val="11380"/>
                </a:srgbClr>
              </a:gs>
            </a:gsLst>
            <a:lin ang="5400012" scaled="0"/>
          </a:gra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22" name="Google Shape;254;p32">
            <a:extLst>
              <a:ext uri="{FF2B5EF4-FFF2-40B4-BE49-F238E27FC236}">
                <a16:creationId xmlns:a16="http://schemas.microsoft.com/office/drawing/2014/main" id="{5B5D4AD1-74ED-4DE3-8762-5E7425F6F729}"/>
              </a:ext>
            </a:extLst>
          </p:cNvPr>
          <p:cNvSpPr/>
          <p:nvPr/>
        </p:nvSpPr>
        <p:spPr>
          <a:xfrm>
            <a:off x="5823851" y="411740"/>
            <a:ext cx="1998031" cy="2263834"/>
          </a:xfrm>
          <a:prstGeom prst="roundRect">
            <a:avLst>
              <a:gd name="adj" fmla="val 16667"/>
            </a:avLst>
          </a:prstGeom>
          <a:gradFill>
            <a:gsLst>
              <a:gs pos="0">
                <a:srgbClr val="FFFFFF">
                  <a:alpha val="11372"/>
                  <a:alpha val="11380"/>
                </a:srgbClr>
              </a:gs>
              <a:gs pos="66000">
                <a:srgbClr val="E354F7">
                  <a:alpha val="16078"/>
                  <a:alpha val="11380"/>
                </a:srgbClr>
              </a:gs>
              <a:gs pos="100000">
                <a:srgbClr val="10ECFF">
                  <a:alpha val="25490"/>
                  <a:alpha val="11380"/>
                </a:srgbClr>
              </a:gs>
            </a:gsLst>
            <a:lin ang="5400012" scaled="0"/>
          </a:gra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p>
        </p:txBody>
      </p:sp>
      <p:sp>
        <p:nvSpPr>
          <p:cNvPr id="23" name="Google Shape;255;p32">
            <a:extLst>
              <a:ext uri="{FF2B5EF4-FFF2-40B4-BE49-F238E27FC236}">
                <a16:creationId xmlns:a16="http://schemas.microsoft.com/office/drawing/2014/main" id="{EF556ACA-1C22-497D-A1BC-9D6D7742BFD4}"/>
              </a:ext>
            </a:extLst>
          </p:cNvPr>
          <p:cNvSpPr/>
          <p:nvPr/>
        </p:nvSpPr>
        <p:spPr>
          <a:xfrm>
            <a:off x="8627589" y="381572"/>
            <a:ext cx="1998031" cy="2263835"/>
          </a:xfrm>
          <a:prstGeom prst="roundRect">
            <a:avLst>
              <a:gd name="adj" fmla="val 16667"/>
            </a:avLst>
          </a:prstGeom>
          <a:gradFill>
            <a:gsLst>
              <a:gs pos="0">
                <a:srgbClr val="FFFFFF">
                  <a:alpha val="11372"/>
                  <a:alpha val="11380"/>
                </a:srgbClr>
              </a:gs>
              <a:gs pos="66000">
                <a:srgbClr val="E354F7">
                  <a:alpha val="16078"/>
                  <a:alpha val="11380"/>
                </a:srgbClr>
              </a:gs>
              <a:gs pos="100000">
                <a:srgbClr val="10ECFF">
                  <a:alpha val="25490"/>
                  <a:alpha val="11380"/>
                </a:srgbClr>
              </a:gs>
            </a:gsLst>
            <a:lin ang="5400012" scaled="0"/>
          </a:gra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57;p32">
            <a:extLst>
              <a:ext uri="{FF2B5EF4-FFF2-40B4-BE49-F238E27FC236}">
                <a16:creationId xmlns:a16="http://schemas.microsoft.com/office/drawing/2014/main" id="{8157D422-F8C3-4F99-8537-84E760E04EF1}"/>
              </a:ext>
            </a:extLst>
          </p:cNvPr>
          <p:cNvSpPr txBox="1">
            <a:spLocks noGrp="1"/>
          </p:cNvSpPr>
          <p:nvPr>
            <p:ph type="title"/>
          </p:nvPr>
        </p:nvSpPr>
        <p:spPr>
          <a:xfrm>
            <a:off x="3056991" y="805669"/>
            <a:ext cx="1836318" cy="1415637"/>
          </a:xfrm>
          <a:prstGeom prst="rect">
            <a:avLst/>
          </a:prstGeom>
        </p:spPr>
        <p:txBody>
          <a:bodyPr spcFirstLastPara="1" vert="horz" wrap="square" lIns="121900" tIns="121900" rIns="121900" bIns="121900" rtlCol="0" anchor="b" anchorCtr="0">
            <a:noAutofit/>
          </a:bodyPr>
          <a:lstStyle/>
          <a:p>
            <a:pPr algn="ctr"/>
            <a:r>
              <a:rPr lang="vi-VN" sz="2800" dirty="0"/>
              <a:t>I</a:t>
            </a:r>
            <a:br>
              <a:rPr lang="vi-VN" sz="2800" dirty="0"/>
            </a:br>
            <a:br>
              <a:rPr lang="vi-VN" sz="2800" dirty="0"/>
            </a:br>
            <a:r>
              <a:rPr lang="vi-VN" sz="2800" dirty="0"/>
              <a:t>Tổng quan hệ thống</a:t>
            </a:r>
            <a:endParaRPr sz="2800" dirty="0"/>
          </a:p>
        </p:txBody>
      </p:sp>
      <p:sp>
        <p:nvSpPr>
          <p:cNvPr id="25" name="Google Shape;259;p32">
            <a:extLst>
              <a:ext uri="{FF2B5EF4-FFF2-40B4-BE49-F238E27FC236}">
                <a16:creationId xmlns:a16="http://schemas.microsoft.com/office/drawing/2014/main" id="{EE325734-B0AA-4F33-A47D-399BFA10222B}"/>
              </a:ext>
            </a:extLst>
          </p:cNvPr>
          <p:cNvSpPr txBox="1">
            <a:spLocks/>
          </p:cNvSpPr>
          <p:nvPr/>
        </p:nvSpPr>
        <p:spPr>
          <a:xfrm>
            <a:off x="5823851" y="605223"/>
            <a:ext cx="1910554" cy="165147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2800" dirty="0"/>
              <a:t>II</a:t>
            </a:r>
          </a:p>
          <a:p>
            <a:pPr algn="ctr"/>
            <a:endParaRPr lang="vi-VN" sz="2800" dirty="0"/>
          </a:p>
          <a:p>
            <a:pPr algn="ctr"/>
            <a:r>
              <a:rPr lang="vi-VN" sz="2800" dirty="0"/>
              <a:t>Thiết kế hệ thống</a:t>
            </a:r>
          </a:p>
        </p:txBody>
      </p:sp>
      <p:sp>
        <p:nvSpPr>
          <p:cNvPr id="26" name="Google Shape;261;p32">
            <a:extLst>
              <a:ext uri="{FF2B5EF4-FFF2-40B4-BE49-F238E27FC236}">
                <a16:creationId xmlns:a16="http://schemas.microsoft.com/office/drawing/2014/main" id="{C7167E0B-C895-4F86-A1EE-635A64CA19BC}"/>
              </a:ext>
            </a:extLst>
          </p:cNvPr>
          <p:cNvSpPr txBox="1">
            <a:spLocks/>
          </p:cNvSpPr>
          <p:nvPr/>
        </p:nvSpPr>
        <p:spPr>
          <a:xfrm>
            <a:off x="8524404" y="1444569"/>
            <a:ext cx="2204399" cy="1007356"/>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vi-VN" sz="2800" dirty="0"/>
          </a:p>
          <a:p>
            <a:pPr algn="ctr"/>
            <a:endParaRPr lang="vi-VN" sz="2800" dirty="0"/>
          </a:p>
          <a:p>
            <a:pPr algn="ctr"/>
            <a:r>
              <a:rPr lang="vi-VN" sz="2800" dirty="0"/>
              <a:t>III</a:t>
            </a:r>
          </a:p>
          <a:p>
            <a:pPr algn="ctr"/>
            <a:endParaRPr lang="vi-VN" sz="2800" dirty="0"/>
          </a:p>
          <a:p>
            <a:pPr algn="ctr"/>
            <a:r>
              <a:rPr lang="vi-VN" sz="2800" dirty="0"/>
              <a:t>Thực nghiệm và đánh giá kết quả</a:t>
            </a:r>
          </a:p>
        </p:txBody>
      </p:sp>
      <p:grpSp>
        <p:nvGrpSpPr>
          <p:cNvPr id="30" name="Google Shape;2159;p56">
            <a:extLst>
              <a:ext uri="{FF2B5EF4-FFF2-40B4-BE49-F238E27FC236}">
                <a16:creationId xmlns:a16="http://schemas.microsoft.com/office/drawing/2014/main" id="{08F3C878-5598-4400-A59A-D9EC64D1D53B}"/>
              </a:ext>
            </a:extLst>
          </p:cNvPr>
          <p:cNvGrpSpPr/>
          <p:nvPr/>
        </p:nvGrpSpPr>
        <p:grpSpPr>
          <a:xfrm rot="16200000">
            <a:off x="-1447018" y="3238370"/>
            <a:ext cx="5992823" cy="666194"/>
            <a:chOff x="6336019" y="3733725"/>
            <a:chExt cx="2566206" cy="351310"/>
          </a:xfrm>
          <a:solidFill>
            <a:schemeClr val="bg2"/>
          </a:solidFill>
        </p:grpSpPr>
        <p:sp>
          <p:nvSpPr>
            <p:cNvPr id="31" name="Google Shape;2160;p56">
              <a:extLst>
                <a:ext uri="{FF2B5EF4-FFF2-40B4-BE49-F238E27FC236}">
                  <a16:creationId xmlns:a16="http://schemas.microsoft.com/office/drawing/2014/main" id="{0A83BA79-C324-449E-86B2-4FD732FBD8D0}"/>
                </a:ext>
              </a:extLst>
            </p:cNvPr>
            <p:cNvSpPr/>
            <p:nvPr/>
          </p:nvSpPr>
          <p:spPr>
            <a:xfrm>
              <a:off x="6336019" y="3733735"/>
              <a:ext cx="1881300" cy="351300"/>
            </a:xfrm>
            <a:prstGeom prst="homePlate">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161;p56">
              <a:extLst>
                <a:ext uri="{FF2B5EF4-FFF2-40B4-BE49-F238E27FC236}">
                  <a16:creationId xmlns:a16="http://schemas.microsoft.com/office/drawing/2014/main" id="{B3C6FAD9-848A-4A73-BA82-FB499A01F13D}"/>
                </a:ext>
              </a:extLst>
            </p:cNvPr>
            <p:cNvSpPr/>
            <p:nvPr/>
          </p:nvSpPr>
          <p:spPr>
            <a:xfrm>
              <a:off x="80985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162;p56">
              <a:extLst>
                <a:ext uri="{FF2B5EF4-FFF2-40B4-BE49-F238E27FC236}">
                  <a16:creationId xmlns:a16="http://schemas.microsoft.com/office/drawing/2014/main" id="{78B877EB-E573-4C65-8B48-E4315D3E7BA5}"/>
                </a:ext>
              </a:extLst>
            </p:cNvPr>
            <p:cNvSpPr/>
            <p:nvPr/>
          </p:nvSpPr>
          <p:spPr>
            <a:xfrm>
              <a:off x="83271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63;p56">
              <a:extLst>
                <a:ext uri="{FF2B5EF4-FFF2-40B4-BE49-F238E27FC236}">
                  <a16:creationId xmlns:a16="http://schemas.microsoft.com/office/drawing/2014/main" id="{E65357A8-B2F3-42DF-922A-BA51089DFF79}"/>
                </a:ext>
              </a:extLst>
            </p:cNvPr>
            <p:cNvSpPr/>
            <p:nvPr/>
          </p:nvSpPr>
          <p:spPr>
            <a:xfrm>
              <a:off x="8555725" y="3733725"/>
              <a:ext cx="346500" cy="351300"/>
            </a:xfrm>
            <a:prstGeom prst="chevron">
              <a:avLst>
                <a:gd name="adj" fmla="val 50000"/>
              </a:avLst>
            </a:pr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Tận hưởng trong căn bếp thông minh - Tuổi Trẻ Online">
            <a:extLst>
              <a:ext uri="{FF2B5EF4-FFF2-40B4-BE49-F238E27FC236}">
                <a16:creationId xmlns:a16="http://schemas.microsoft.com/office/drawing/2014/main" id="{D0B63456-ADE1-4D00-A6B2-E458085FF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3296" y="2849784"/>
            <a:ext cx="6333063" cy="350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51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wipe(down)">
                                      <p:cBhvr>
                                        <p:cTn id="4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A102B9-6DCF-432C-AAB0-56D0F8CEF3D0}"/>
              </a:ext>
            </a:extLst>
          </p:cNvPr>
          <p:cNvSpPr txBox="1"/>
          <p:nvPr/>
        </p:nvSpPr>
        <p:spPr>
          <a:xfrm>
            <a:off x="5248067" y="6154898"/>
            <a:ext cx="2255746" cy="369332"/>
          </a:xfrm>
          <a:prstGeom prst="rect">
            <a:avLst/>
          </a:prstGeom>
          <a:noFill/>
        </p:spPr>
        <p:txBody>
          <a:bodyPr wrap="none" rtlCol="0">
            <a:spAutoFit/>
          </a:bodyPr>
          <a:lstStyle/>
          <a:p>
            <a:r>
              <a:rPr lang="en-US" i="1" dirty="0" err="1">
                <a:latin typeface="Times New Roman" panose="02020603050405020304" pitchFamily="18" charset="0"/>
                <a:cs typeface="Times New Roman" panose="02020603050405020304" pitchFamily="18" charset="0"/>
              </a:rPr>
              <a:t>Sơ</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đồ</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nguyên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lý</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mạch</a:t>
            </a:r>
            <a:endParaRPr lang="vi-VN" i="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B5D361D-8533-9AE8-F624-FE3CFB5283B1}"/>
              </a:ext>
            </a:extLst>
          </p:cNvPr>
          <p:cNvPicPr>
            <a:picLocks noChangeAspect="1"/>
          </p:cNvPicPr>
          <p:nvPr/>
        </p:nvPicPr>
        <p:blipFill>
          <a:blip r:embed="rId3"/>
          <a:stretch>
            <a:fillRect/>
          </a:stretch>
        </p:blipFill>
        <p:spPr>
          <a:xfrm>
            <a:off x="2700607" y="859563"/>
            <a:ext cx="6790785" cy="5138873"/>
          </a:xfrm>
          <a:prstGeom prst="rect">
            <a:avLst/>
          </a:prstGeom>
        </p:spPr>
      </p:pic>
      <p:sp>
        <p:nvSpPr>
          <p:cNvPr id="6" name="TextBox 5">
            <a:extLst>
              <a:ext uri="{FF2B5EF4-FFF2-40B4-BE49-F238E27FC236}">
                <a16:creationId xmlns:a16="http://schemas.microsoft.com/office/drawing/2014/main" id="{81E0E194-E09A-A714-56B6-D0AA49770E13}"/>
              </a:ext>
            </a:extLst>
          </p:cNvPr>
          <p:cNvSpPr txBox="1"/>
          <p:nvPr/>
        </p:nvSpPr>
        <p:spPr>
          <a:xfrm>
            <a:off x="387773" y="241436"/>
            <a:ext cx="409212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3.2. </a:t>
            </a:r>
            <a:r>
              <a:rPr lang="en-US" sz="2400" b="1" dirty="0" err="1">
                <a:latin typeface="Times New Roman" panose="02020603050405020304" pitchFamily="18" charset="0"/>
                <a:cs typeface="Times New Roman" panose="02020603050405020304" pitchFamily="18" charset="0"/>
              </a:rPr>
              <a:t>Sơ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đồ</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mô</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phỏng</a:t>
            </a:r>
            <a:endParaRPr lang="vi-V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19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1">
            <a:extLst>
              <a:ext uri="{FF2B5EF4-FFF2-40B4-BE49-F238E27FC236}">
                <a16:creationId xmlns:a16="http://schemas.microsoft.com/office/drawing/2014/main" id="{8AFED33B-D1CB-456E-B16B-3160600521A9}"/>
              </a:ext>
            </a:extLst>
          </p:cNvPr>
          <p:cNvSpPr txBox="1"/>
          <p:nvPr/>
        </p:nvSpPr>
        <p:spPr>
          <a:xfrm>
            <a:off x="5912529" y="695665"/>
            <a:ext cx="5832628" cy="2733336"/>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nSpc>
                <a:spcPct val="107000"/>
              </a:lnSpc>
              <a:spcAft>
                <a:spcPts val="800"/>
              </a:spcAft>
            </a:pPr>
            <a:r>
              <a:rPr lang="en-US" sz="2000" dirty="0">
                <a:effectLst/>
                <a:ea typeface="Calibri" panose="020F0502020204030204" pitchFamily="34" charset="0"/>
                <a:cs typeface="Times New Roman" panose="02020603050405020304" pitchFamily="18" charset="0"/>
              </a:rPr>
              <a:t> </a:t>
            </a:r>
            <a:endParaRPr lang="vi-VN" sz="2000" dirty="0">
              <a:effectLs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9FBF4E8-4D9B-4E46-BEE7-D0F194E2B4EB}"/>
              </a:ext>
            </a:extLst>
          </p:cNvPr>
          <p:cNvSpPr txBox="1"/>
          <p:nvPr/>
        </p:nvSpPr>
        <p:spPr>
          <a:xfrm>
            <a:off x="446843" y="233999"/>
            <a:ext cx="6094520" cy="461665"/>
          </a:xfrm>
          <a:prstGeom prst="rect">
            <a:avLst/>
          </a:prstGeom>
          <a:noFill/>
        </p:spPr>
        <p:txBody>
          <a:bodyPr wrap="square">
            <a:spAutoFit/>
          </a:bodyPr>
          <a:lstStyle/>
          <a:p>
            <a:pPr algn="just"/>
            <a:r>
              <a:rPr lang="en-US" sz="2400" b="1" dirty="0">
                <a:solidFill>
                  <a:srgbClr val="000000"/>
                </a:solidFill>
                <a:effectLst/>
                <a:latin typeface="Times New Roman" panose="02020603050405020304" pitchFamily="18" charset="0"/>
                <a:ea typeface="Calibri" panose="020F0502020204030204" pitchFamily="34" charset="0"/>
              </a:rPr>
              <a:t>3.3 </a:t>
            </a:r>
            <a:r>
              <a:rPr lang="en-US" sz="2400" b="1" dirty="0" err="1">
                <a:solidFill>
                  <a:srgbClr val="000000"/>
                </a:solidFill>
                <a:effectLst/>
                <a:latin typeface="Times New Roman" panose="02020603050405020304" pitchFamily="18" charset="0"/>
                <a:ea typeface="Calibri" panose="020F0502020204030204" pitchFamily="34" charset="0"/>
              </a:rPr>
              <a:t>Lưu</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đồ</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giải</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thuật</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của</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hệ</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thống</a:t>
            </a:r>
            <a:endParaRPr lang="vi-VN" sz="2000" dirty="0">
              <a:solidFill>
                <a:srgbClr val="000000"/>
              </a:solidFill>
              <a:effectLst/>
              <a:latin typeface="Times New Roman" panose="02020603050405020304" pitchFamily="18" charset="0"/>
              <a:ea typeface="Calibri" panose="020F0502020204030204" pitchFamily="34" charset="0"/>
            </a:endParaRPr>
          </a:p>
        </p:txBody>
      </p:sp>
      <p:sp>
        <p:nvSpPr>
          <p:cNvPr id="9" name="TextBox 8">
            <a:extLst>
              <a:ext uri="{FF2B5EF4-FFF2-40B4-BE49-F238E27FC236}">
                <a16:creationId xmlns:a16="http://schemas.microsoft.com/office/drawing/2014/main" id="{6C86EBED-3E83-4747-A43A-20F3377AECA4}"/>
              </a:ext>
            </a:extLst>
          </p:cNvPr>
          <p:cNvSpPr txBox="1"/>
          <p:nvPr/>
        </p:nvSpPr>
        <p:spPr>
          <a:xfrm>
            <a:off x="5619195" y="6162335"/>
            <a:ext cx="1844336" cy="369332"/>
          </a:xfrm>
          <a:prstGeom prst="rect">
            <a:avLst/>
          </a:prstGeom>
          <a:noFill/>
        </p:spPr>
        <p:txBody>
          <a:bodyPr wrap="square">
            <a:spAutoFit/>
          </a:bodyPr>
          <a:lstStyle/>
          <a:p>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toán</a:t>
            </a:r>
            <a:endParaRPr lang="vi-VN" i="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911C154-04E6-47C7-BBC3-11BD5C1C34F6}"/>
              </a:ext>
            </a:extLst>
          </p:cNvPr>
          <p:cNvPicPr>
            <a:picLocks noChangeAspect="1"/>
          </p:cNvPicPr>
          <p:nvPr/>
        </p:nvPicPr>
        <p:blipFill rotWithShape="1">
          <a:blip r:embed="rId3">
            <a:extLst>
              <a:ext uri="{28A0092B-C50C-407E-A947-70E740481C1C}">
                <a14:useLocalDpi xmlns:a14="http://schemas.microsoft.com/office/drawing/2010/main" val="0"/>
              </a:ext>
            </a:extLst>
          </a:blip>
          <a:srcRect l="2114" r="9295"/>
          <a:stretch/>
        </p:blipFill>
        <p:spPr>
          <a:xfrm>
            <a:off x="3108293" y="695664"/>
            <a:ext cx="5832629" cy="5442111"/>
          </a:xfrm>
          <a:prstGeom prst="rect">
            <a:avLst/>
          </a:prstGeom>
        </p:spPr>
      </p:pic>
    </p:spTree>
    <p:extLst>
      <p:ext uri="{BB962C8B-B14F-4D97-AF65-F5344CB8AC3E}">
        <p14:creationId xmlns:p14="http://schemas.microsoft.com/office/powerpoint/2010/main" val="174636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E6FDFE-4B8C-4FED-B6DE-7B7D87C6FC5C}"/>
              </a:ext>
            </a:extLst>
          </p:cNvPr>
          <p:cNvSpPr txBox="1"/>
          <p:nvPr/>
        </p:nvSpPr>
        <p:spPr>
          <a:xfrm>
            <a:off x="4627441" y="6047065"/>
            <a:ext cx="2654424" cy="461665"/>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Video </a:t>
            </a:r>
            <a:r>
              <a:rPr lang="en-US" sz="2400" i="1" dirty="0" err="1">
                <a:latin typeface="Times New Roman" panose="02020603050405020304" pitchFamily="18" charset="0"/>
                <a:cs typeface="Times New Roman" panose="02020603050405020304" pitchFamily="18" charset="0"/>
              </a:rPr>
              <a:t>mô</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phỏng</a:t>
            </a:r>
            <a:endParaRPr lang="vi-VN" sz="2400" i="1" dirty="0">
              <a:latin typeface="Times New Roman" panose="02020603050405020304" pitchFamily="18" charset="0"/>
              <a:cs typeface="Times New Roman" panose="02020603050405020304" pitchFamily="18" charset="0"/>
            </a:endParaRPr>
          </a:p>
        </p:txBody>
      </p:sp>
      <p:pic>
        <p:nvPicPr>
          <p:cNvPr id="4" name="BepThongMinh">
            <a:hlinkClick r:id="" action="ppaction://media"/>
            <a:extLst>
              <a:ext uri="{FF2B5EF4-FFF2-40B4-BE49-F238E27FC236}">
                <a16:creationId xmlns:a16="http://schemas.microsoft.com/office/drawing/2014/main" id="{762EF14B-8360-442C-B93B-ED49320EFB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7853" y="802043"/>
            <a:ext cx="9753600" cy="4816475"/>
          </a:xfrm>
          <a:prstGeom prst="rect">
            <a:avLst/>
          </a:prstGeom>
        </p:spPr>
      </p:pic>
      <p:sp>
        <p:nvSpPr>
          <p:cNvPr id="5" name="TextBox 4">
            <a:extLst>
              <a:ext uri="{FF2B5EF4-FFF2-40B4-BE49-F238E27FC236}">
                <a16:creationId xmlns:a16="http://schemas.microsoft.com/office/drawing/2014/main" id="{3F1CCAF9-60CA-C2CE-3077-B476E0354258}"/>
              </a:ext>
            </a:extLst>
          </p:cNvPr>
          <p:cNvSpPr txBox="1"/>
          <p:nvPr/>
        </p:nvSpPr>
        <p:spPr>
          <a:xfrm>
            <a:off x="446843" y="233999"/>
            <a:ext cx="6094520" cy="461665"/>
          </a:xfrm>
          <a:prstGeom prst="rect">
            <a:avLst/>
          </a:prstGeom>
          <a:noFill/>
        </p:spPr>
        <p:txBody>
          <a:bodyPr wrap="square">
            <a:spAutoFit/>
          </a:bodyPr>
          <a:lstStyle/>
          <a:p>
            <a:pPr algn="just"/>
            <a:r>
              <a:rPr lang="en-US" sz="2400" b="1" dirty="0">
                <a:solidFill>
                  <a:srgbClr val="000000"/>
                </a:solidFill>
                <a:effectLst/>
                <a:latin typeface="Times New Roman" panose="02020603050405020304" pitchFamily="18" charset="0"/>
                <a:ea typeface="Calibri" panose="020F0502020204030204" pitchFamily="34" charset="0"/>
              </a:rPr>
              <a:t>3.4 </a:t>
            </a:r>
            <a:r>
              <a:rPr lang="en-US" sz="2400" b="1" dirty="0" err="1">
                <a:solidFill>
                  <a:srgbClr val="000000"/>
                </a:solidFill>
                <a:effectLst/>
                <a:latin typeface="Times New Roman" panose="02020603050405020304" pitchFamily="18" charset="0"/>
                <a:ea typeface="Calibri" panose="020F0502020204030204" pitchFamily="34" charset="0"/>
              </a:rPr>
              <a:t>Kết</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quả</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chạy</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mô</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phỏng</a:t>
            </a:r>
            <a:endParaRPr lang="vi-VN" sz="2000" dirty="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07733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72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360B1B-BAEF-45FE-B6D1-7F82FF9791C2}"/>
              </a:ext>
            </a:extLst>
          </p:cNvPr>
          <p:cNvSpPr txBox="1"/>
          <p:nvPr/>
        </p:nvSpPr>
        <p:spPr>
          <a:xfrm>
            <a:off x="826108" y="1188963"/>
            <a:ext cx="2743059"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1. </a:t>
            </a:r>
            <a:r>
              <a:rPr lang="en-US" sz="2400" b="1" dirty="0" err="1">
                <a:latin typeface="Times New Roman" panose="02020603050405020304" pitchFamily="18" charset="0"/>
                <a:cs typeface="Times New Roman" panose="02020603050405020304" pitchFamily="18" charset="0"/>
              </a:rPr>
              <a:t>Đánh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quả</a:t>
            </a:r>
            <a:endParaRPr lang="vi-VN" sz="24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96EBE28-F133-4B1E-9C75-DF7FC92C4644}"/>
              </a:ext>
            </a:extLst>
          </p:cNvPr>
          <p:cNvSpPr txBox="1"/>
          <p:nvPr/>
        </p:nvSpPr>
        <p:spPr>
          <a:xfrm>
            <a:off x="1081375" y="1728344"/>
            <a:ext cx="8407153" cy="2241960"/>
          </a:xfrm>
          <a:prstGeom prst="rect">
            <a:avLst/>
          </a:prstGeom>
          <a:noFill/>
        </p:spPr>
        <p:txBody>
          <a:bodyPr wrap="square" rtlCol="0">
            <a:spAutoFit/>
          </a:bodyPr>
          <a:lstStyle/>
          <a:p>
            <a:pPr algn="just">
              <a:lnSpc>
                <a:spcPct val="150000"/>
              </a:lnSpc>
            </a:pPr>
            <a:r>
              <a:rPr lang="en-US" sz="2400" i="1" dirty="0" err="1">
                <a:latin typeface="Times New Roman" panose="02020603050405020304" pitchFamily="18" charset="0"/>
                <a:cs typeface="Times New Roman" panose="02020603050405020304" pitchFamily="18" charset="0"/>
              </a:rPr>
              <a:t>Hệ</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thống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đạt</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được</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những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yêu</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cầu</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đề</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ra</a:t>
            </a:r>
            <a:endParaRPr lang="en-US" sz="2400" i="1" dirty="0">
              <a:latin typeface="Times New Roman" panose="02020603050405020304" pitchFamily="18" charset="0"/>
              <a:cs typeface="Times New Roman" panose="02020603050405020304" pitchFamily="18" charset="0"/>
            </a:endParaRPr>
          </a:p>
          <a:p>
            <a:pPr algn="just">
              <a:lnSpc>
                <a:spcPct val="150000"/>
              </a:lnSpc>
            </a:pPr>
            <a:endParaRPr lang="vi-VN" sz="2400" i="1" dirty="0">
              <a:latin typeface="+mj-lt"/>
            </a:endParaRPr>
          </a:p>
          <a:p>
            <a:pPr algn="just">
              <a:lnSpc>
                <a:spcPct val="150000"/>
              </a:lnSpc>
            </a:pPr>
            <a:endParaRPr lang="vi-VN" sz="2400" i="1" dirty="0">
              <a:latin typeface="+mj-lt"/>
            </a:endParaRPr>
          </a:p>
          <a:p>
            <a:pPr algn="just">
              <a:lnSpc>
                <a:spcPct val="150000"/>
              </a:lnSpc>
            </a:pPr>
            <a:endParaRPr lang="vi-VN" sz="2400" i="1" dirty="0">
              <a:latin typeface="+mj-lt"/>
            </a:endParaRPr>
          </a:p>
        </p:txBody>
      </p:sp>
      <p:sp>
        <p:nvSpPr>
          <p:cNvPr id="15" name="TextBox 14">
            <a:extLst>
              <a:ext uri="{FF2B5EF4-FFF2-40B4-BE49-F238E27FC236}">
                <a16:creationId xmlns:a16="http://schemas.microsoft.com/office/drawing/2014/main" id="{9BE569AC-6A7E-4577-9A97-85E4A7BA7E83}"/>
              </a:ext>
            </a:extLst>
          </p:cNvPr>
          <p:cNvSpPr txBox="1"/>
          <p:nvPr/>
        </p:nvSpPr>
        <p:spPr>
          <a:xfrm>
            <a:off x="1505529" y="2480929"/>
            <a:ext cx="8212101" cy="1646413"/>
          </a:xfrm>
          <a:prstGeom prst="rect">
            <a:avLst/>
          </a:prstGeom>
          <a:noFill/>
        </p:spPr>
        <p:txBody>
          <a:bodyPr wrap="square">
            <a:spAutoFit/>
          </a:bodyPr>
          <a:lstStyle/>
          <a:p>
            <a:pPr marL="342900" lvl="0" indent="-342900" algn="just">
              <a:lnSpc>
                <a:spcPct val="107000"/>
              </a:lnSpc>
              <a:buFont typeface="Wingdings" panose="05000000000000000000" pitchFamily="2" charset="2"/>
              <a:buChar char=""/>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gas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rỉ</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màn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LCD</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Khởi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còi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bật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gas</a:t>
            </a:r>
            <a:endParaRPr lang="vi-V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D5E6C4D1-0DB8-4808-BACC-9BFF1B4E340C}"/>
              </a:ext>
            </a:extLst>
          </p:cNvPr>
          <p:cNvSpPr txBox="1"/>
          <p:nvPr/>
        </p:nvSpPr>
        <p:spPr>
          <a:xfrm>
            <a:off x="925571" y="5068872"/>
            <a:ext cx="10642524" cy="1200329"/>
          </a:xfrm>
          <a:prstGeom prst="rect">
            <a:avLst/>
          </a:prstGeom>
          <a:noFill/>
        </p:spPr>
        <p:txBody>
          <a:bodyPr wrap="square">
            <a:spAutoFit/>
          </a:bodyPr>
          <a:lstStyle/>
          <a:p>
            <a:pPr algn="just"/>
            <a:r>
              <a:rPr lang="vi-VN" sz="2400" dirty="0">
                <a:latin typeface="+mj-lt"/>
              </a:rPr>
              <a:t>Mô hình mới chỉ dùng lại ở việc mô phỏng hệ thống tự động của các motor khi có khí gas rò rỉ, chưa tối ưu được về vấn đề an toàn.</a:t>
            </a:r>
          </a:p>
          <a:p>
            <a:pPr algn="just"/>
            <a:r>
              <a:rPr lang="vi-VN" sz="2400" dirty="0">
                <a:latin typeface="+mj-lt"/>
              </a:rPr>
              <a:t>Cần áp dụng thêm các công nghệ khác để có thể triển khai mô hình một cách thực tế.</a:t>
            </a:r>
            <a:endParaRPr lang="en-US" sz="2400" dirty="0">
              <a:latin typeface="+mj-lt"/>
            </a:endParaRPr>
          </a:p>
        </p:txBody>
      </p:sp>
      <p:sp>
        <p:nvSpPr>
          <p:cNvPr id="12" name="TextBox 11">
            <a:extLst>
              <a:ext uri="{FF2B5EF4-FFF2-40B4-BE49-F238E27FC236}">
                <a16:creationId xmlns:a16="http://schemas.microsoft.com/office/drawing/2014/main" id="{45C41966-D842-75E1-B3BF-9E8A5EDE5074}"/>
              </a:ext>
            </a:extLst>
          </p:cNvPr>
          <p:cNvSpPr txBox="1"/>
          <p:nvPr/>
        </p:nvSpPr>
        <p:spPr>
          <a:xfrm>
            <a:off x="985542" y="4541839"/>
            <a:ext cx="1577676"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Hạn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chế</a:t>
            </a:r>
            <a:endParaRPr lang="vi-VN" sz="24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E09F725-8126-C169-EAAA-D836D5CE8E8D}"/>
              </a:ext>
            </a:extLst>
          </p:cNvPr>
          <p:cNvSpPr txBox="1"/>
          <p:nvPr/>
        </p:nvSpPr>
        <p:spPr>
          <a:xfrm>
            <a:off x="446843" y="233999"/>
            <a:ext cx="6094520" cy="461665"/>
          </a:xfrm>
          <a:prstGeom prst="rect">
            <a:avLst/>
          </a:prstGeom>
          <a:noFill/>
        </p:spPr>
        <p:txBody>
          <a:bodyPr wrap="square">
            <a:spAutoFit/>
          </a:bodyPr>
          <a:lstStyle/>
          <a:p>
            <a:pPr algn="just"/>
            <a:r>
              <a:rPr lang="en-US" sz="2400" b="1" dirty="0">
                <a:solidFill>
                  <a:srgbClr val="000000"/>
                </a:solidFill>
                <a:effectLst/>
                <a:latin typeface="Times New Roman" panose="02020603050405020304" pitchFamily="18" charset="0"/>
                <a:ea typeface="Calibri" panose="020F0502020204030204" pitchFamily="34" charset="0"/>
              </a:rPr>
              <a:t>3.5 </a:t>
            </a:r>
            <a:r>
              <a:rPr lang="en-US" sz="2400" b="1" dirty="0" err="1">
                <a:solidFill>
                  <a:srgbClr val="000000"/>
                </a:solidFill>
                <a:effectLst/>
                <a:latin typeface="Times New Roman" panose="02020603050405020304" pitchFamily="18" charset="0"/>
                <a:ea typeface="Calibri" panose="020F0502020204030204" pitchFamily="34" charset="0"/>
              </a:rPr>
              <a:t>Kết</a:t>
            </a:r>
            <a:r>
              <a:rPr lang="en-US" sz="2400" b="1" dirty="0">
                <a:solidFill>
                  <a:srgbClr val="000000"/>
                </a:solidFill>
                <a:effectLst/>
                <a:latin typeface="Times New Roman" panose="02020603050405020304" pitchFamily="18" charset="0"/>
                <a:ea typeface="Calibri" panose="020F0502020204030204" pitchFamily="34" charset="0"/>
              </a:rPr>
              <a:t> </a:t>
            </a:r>
            <a:r>
              <a:rPr lang="en-US" sz="2400" b="1" dirty="0" err="1">
                <a:solidFill>
                  <a:srgbClr val="000000"/>
                </a:solidFill>
                <a:effectLst/>
                <a:latin typeface="Times New Roman" panose="02020603050405020304" pitchFamily="18" charset="0"/>
                <a:ea typeface="Calibri" panose="020F0502020204030204" pitchFamily="34" charset="0"/>
              </a:rPr>
              <a:t>luận</a:t>
            </a:r>
            <a:endParaRPr lang="vi-VN" sz="2000" dirty="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94965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7"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966E0E-34F0-4024-82A9-B868BB4FFEA3}"/>
              </a:ext>
            </a:extLst>
          </p:cNvPr>
          <p:cNvSpPr txBox="1"/>
          <p:nvPr/>
        </p:nvSpPr>
        <p:spPr>
          <a:xfrm>
            <a:off x="1350933" y="479454"/>
            <a:ext cx="5335480" cy="461665"/>
          </a:xfrm>
          <a:prstGeom prst="rect">
            <a:avLst/>
          </a:prstGeom>
          <a:noFill/>
        </p:spPr>
        <p:txBody>
          <a:bodyPr wrap="square" rtlCol="0">
            <a:spAutoFit/>
          </a:bodyPr>
          <a:lstStyle/>
          <a:p>
            <a:r>
              <a:rPr lang="en-US" sz="2400" b="1" i="1" dirty="0" err="1">
                <a:latin typeface="Times New Roman" panose="02020603050405020304" pitchFamily="18" charset="0"/>
                <a:cs typeface="Times New Roman" panose="02020603050405020304" pitchFamily="18" charset="0"/>
              </a:rPr>
              <a:t>Hướng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phát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triển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đề</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tài</a:t>
            </a:r>
            <a:endParaRPr lang="vi-VN" sz="2400" b="1" i="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28954C0-98A0-4ECA-A315-E924ADA50D54}"/>
              </a:ext>
            </a:extLst>
          </p:cNvPr>
          <p:cNvSpPr txBox="1"/>
          <p:nvPr/>
        </p:nvSpPr>
        <p:spPr>
          <a:xfrm>
            <a:off x="695445" y="1529365"/>
            <a:ext cx="11111855" cy="4893647"/>
          </a:xfrm>
          <a:prstGeom prst="rect">
            <a:avLst/>
          </a:prstGeom>
          <a:noFill/>
        </p:spPr>
        <p:txBody>
          <a:bodyPr wrap="square" rtlCol="0">
            <a:spAutoFit/>
          </a:bodyPr>
          <a:lstStyle/>
          <a:p>
            <a:pPr indent="278765" algn="just"/>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lai</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án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indent="278765" algn="just"/>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tiết</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module ESP32, ESP 8266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nối</a:t>
            </a:r>
            <a:r>
              <a:rPr lang="en-US" sz="2400" dirty="0">
                <a:latin typeface="Times New Roman" panose="02020603050405020304" pitchFamily="18" charset="0"/>
                <a:cs typeface="Times New Roman" panose="02020603050405020304" pitchFamily="18" charset="0"/>
              </a:rPr>
              <a:t> internet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xa</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endParaRPr lang="vi-VN" sz="2400" dirty="0">
              <a:latin typeface="Times New Roman" panose="02020603050405020304" pitchFamily="18" charset="0"/>
              <a:cs typeface="Times New Roman" panose="02020603050405020304" pitchFamily="18" charset="0"/>
            </a:endParaRPr>
          </a:p>
          <a:p>
            <a:pPr lvl="0"/>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tế</a:t>
            </a:r>
            <a:r>
              <a:rPr lang="en-US" sz="2400" dirty="0">
                <a:latin typeface="Times New Roman" panose="02020603050405020304" pitchFamily="18" charset="0"/>
                <a:cs typeface="Times New Roman" panose="02020603050405020304" pitchFamily="18" charset="0"/>
              </a:rPr>
              <a:t>.</a:t>
            </a:r>
          </a:p>
          <a:p>
            <a:pPr lvl="0"/>
            <a:endParaRPr lang="vi-V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vi-V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gas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endParaRPr lang="vi-V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vi-VN" sz="2400" dirty="0">
              <a:latin typeface="Times New Roman" panose="02020603050405020304" pitchFamily="18" charset="0"/>
              <a:cs typeface="Times New Roman" panose="02020603050405020304" pitchFamily="18" charset="0"/>
            </a:endParaRPr>
          </a:p>
        </p:txBody>
      </p:sp>
      <p:grpSp>
        <p:nvGrpSpPr>
          <p:cNvPr id="5" name="Google Shape;11944;p66">
            <a:extLst>
              <a:ext uri="{FF2B5EF4-FFF2-40B4-BE49-F238E27FC236}">
                <a16:creationId xmlns:a16="http://schemas.microsoft.com/office/drawing/2014/main" id="{8A2DF716-9566-4F95-8A96-5362E649D60D}"/>
              </a:ext>
            </a:extLst>
          </p:cNvPr>
          <p:cNvGrpSpPr/>
          <p:nvPr/>
        </p:nvGrpSpPr>
        <p:grpSpPr>
          <a:xfrm>
            <a:off x="761558" y="479454"/>
            <a:ext cx="589375" cy="461665"/>
            <a:chOff x="-9594575" y="2056875"/>
            <a:chExt cx="354450" cy="353675"/>
          </a:xfrm>
        </p:grpSpPr>
        <p:sp>
          <p:nvSpPr>
            <p:cNvPr id="6" name="Google Shape;11945;p66">
              <a:extLst>
                <a:ext uri="{FF2B5EF4-FFF2-40B4-BE49-F238E27FC236}">
                  <a16:creationId xmlns:a16="http://schemas.microsoft.com/office/drawing/2014/main" id="{8977C440-7629-4F00-94EC-79DF1E1FEAA5}"/>
                </a:ext>
              </a:extLst>
            </p:cNvPr>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946;p66">
              <a:extLst>
                <a:ext uri="{FF2B5EF4-FFF2-40B4-BE49-F238E27FC236}">
                  <a16:creationId xmlns:a16="http://schemas.microsoft.com/office/drawing/2014/main" id="{FC810FC5-72DB-4EB3-8C92-6345BFCD37A6}"/>
                </a:ext>
              </a:extLst>
            </p:cNvPr>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47;p66">
              <a:extLst>
                <a:ext uri="{FF2B5EF4-FFF2-40B4-BE49-F238E27FC236}">
                  <a16:creationId xmlns:a16="http://schemas.microsoft.com/office/drawing/2014/main" id="{CECD9970-A880-4B29-AE5B-817DA066F43F}"/>
                </a:ext>
              </a:extLst>
            </p:cNvPr>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419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2E31A2-11F8-424D-B87A-144CFDC366B9}"/>
              </a:ext>
            </a:extLst>
          </p:cNvPr>
          <p:cNvSpPr txBox="1"/>
          <p:nvPr/>
        </p:nvSpPr>
        <p:spPr>
          <a:xfrm>
            <a:off x="2070256" y="448390"/>
            <a:ext cx="7371763" cy="1946082"/>
          </a:xfrm>
          <a:prstGeom prst="rect">
            <a:avLst/>
          </a:prstGeom>
          <a:noFill/>
        </p:spPr>
        <p:txBody>
          <a:bodyPr wrap="square" rtlCol="0">
            <a:spAutoFit/>
          </a:bodyPr>
          <a:lstStyle/>
          <a:p>
            <a:pPr algn="ctr"/>
            <a:r>
              <a:rPr lang="en-US" sz="6000" dirty="0">
                <a:solidFill>
                  <a:srgbClr val="FF0000"/>
                </a:solidFill>
                <a:latin typeface="Algerian" panose="04020705040A02060702" pitchFamily="82" charset="0"/>
              </a:rPr>
              <a:t>Thanks for</a:t>
            </a:r>
          </a:p>
          <a:p>
            <a:pPr algn="ctr"/>
            <a:r>
              <a:rPr lang="en-US" sz="6000" dirty="0">
                <a:solidFill>
                  <a:srgbClr val="FF0000"/>
                </a:solidFill>
                <a:latin typeface="Algerian" panose="04020705040A02060702" pitchFamily="82" charset="0"/>
              </a:rPr>
              <a:t> watching</a:t>
            </a:r>
          </a:p>
        </p:txBody>
      </p:sp>
      <p:pic>
        <p:nvPicPr>
          <p:cNvPr id="2050" name="Picture 2" descr="CẢNH BÁO RÒ RỈ KHÍ GAS - 【AWAR®】PHÂN PHỐI CAMERA - THIẾT BỊ AN NINH - BÁO  ĐỘNG - WIFI - KIỂM SOÁT RA VÀO">
            <a:extLst>
              <a:ext uri="{FF2B5EF4-FFF2-40B4-BE49-F238E27FC236}">
                <a16:creationId xmlns:a16="http://schemas.microsoft.com/office/drawing/2014/main" id="{7E92CA89-1BF0-C50E-7BA7-45C1268D3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487" y="2673411"/>
            <a:ext cx="5658445" cy="391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81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anim calcmode="lin" valueType="num">
                                      <p:cBhvr>
                                        <p:cTn id="8" dur="2000" fill="hold"/>
                                        <p:tgtEl>
                                          <p:spTgt spid="2050"/>
                                        </p:tgtEl>
                                        <p:attrNameLst>
                                          <p:attrName>ppt_w</p:attrName>
                                        </p:attrNameLst>
                                      </p:cBhvr>
                                      <p:tavLst>
                                        <p:tav tm="0" fmla="#ppt_w*sin(2.5*pi*$)">
                                          <p:val>
                                            <p:fltVal val="0"/>
                                          </p:val>
                                        </p:tav>
                                        <p:tav tm="100000">
                                          <p:val>
                                            <p:fltVal val="1"/>
                                          </p:val>
                                        </p:tav>
                                      </p:tavLst>
                                    </p:anim>
                                    <p:anim calcmode="lin" valueType="num">
                                      <p:cBhvr>
                                        <p:cTn id="9" dur="2000" fill="hold"/>
                                        <p:tgtEl>
                                          <p:spTgt spid="2050"/>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6A6E12-AA2C-4356-8885-151E97082D2F}"/>
              </a:ext>
            </a:extLst>
          </p:cNvPr>
          <p:cNvSpPr txBox="1"/>
          <p:nvPr/>
        </p:nvSpPr>
        <p:spPr>
          <a:xfrm>
            <a:off x="501978" y="316847"/>
            <a:ext cx="447933" cy="523220"/>
          </a:xfrm>
          <a:prstGeom prst="rect">
            <a:avLst/>
          </a:prstGeom>
          <a:noFill/>
        </p:spPr>
        <p:txBody>
          <a:bodyPr wrap="square" rtlCol="0">
            <a:spAutoFit/>
          </a:bodyPr>
          <a:lstStyle/>
          <a:p>
            <a:r>
              <a:rPr lang="vi-VN" sz="2800" b="1" i="1" dirty="0">
                <a:latin typeface="+mj-lt"/>
              </a:rPr>
              <a:t>I. </a:t>
            </a:r>
          </a:p>
        </p:txBody>
      </p:sp>
      <p:grpSp>
        <p:nvGrpSpPr>
          <p:cNvPr id="5" name="Google Shape;2229;p56">
            <a:extLst>
              <a:ext uri="{FF2B5EF4-FFF2-40B4-BE49-F238E27FC236}">
                <a16:creationId xmlns:a16="http://schemas.microsoft.com/office/drawing/2014/main" id="{C074BEFB-1802-445D-8261-3AF431369310}"/>
              </a:ext>
            </a:extLst>
          </p:cNvPr>
          <p:cNvGrpSpPr/>
          <p:nvPr/>
        </p:nvGrpSpPr>
        <p:grpSpPr>
          <a:xfrm>
            <a:off x="301840" y="284086"/>
            <a:ext cx="5340203" cy="728251"/>
            <a:chOff x="2013045" y="4813233"/>
            <a:chExt cx="921986" cy="228854"/>
          </a:xfrm>
          <a:solidFill>
            <a:schemeClr val="tx1"/>
          </a:solidFill>
        </p:grpSpPr>
        <p:sp>
          <p:nvSpPr>
            <p:cNvPr id="6" name="Google Shape;2230;p56">
              <a:extLst>
                <a:ext uri="{FF2B5EF4-FFF2-40B4-BE49-F238E27FC236}">
                  <a16:creationId xmlns:a16="http://schemas.microsoft.com/office/drawing/2014/main" id="{B1DB5052-66C2-4B15-A195-A2A269053DEB}"/>
                </a:ext>
              </a:extLst>
            </p:cNvPr>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1;p56">
              <a:extLst>
                <a:ext uri="{FF2B5EF4-FFF2-40B4-BE49-F238E27FC236}">
                  <a16:creationId xmlns:a16="http://schemas.microsoft.com/office/drawing/2014/main" id="{774AB63F-42E5-4480-934B-FDAC078C9A25}"/>
                </a:ext>
              </a:extLst>
            </p:cNvPr>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7E9D065C-071D-4205-8AAB-86FA0A98ABA2}"/>
              </a:ext>
            </a:extLst>
          </p:cNvPr>
          <p:cNvSpPr txBox="1"/>
          <p:nvPr/>
        </p:nvSpPr>
        <p:spPr>
          <a:xfrm>
            <a:off x="2237899" y="504956"/>
            <a:ext cx="3067674" cy="461665"/>
          </a:xfrm>
          <a:prstGeom prst="rect">
            <a:avLst/>
          </a:prstGeom>
          <a:noFill/>
        </p:spPr>
        <p:txBody>
          <a:bodyPr wrap="square">
            <a:spAutoFit/>
          </a:bodyPr>
          <a:lstStyle/>
          <a:p>
            <a:r>
              <a:rPr lang="vi-VN" sz="2400" b="1" dirty="0">
                <a:latin typeface="+mj-lt"/>
              </a:rPr>
              <a:t>Tổng Quan Hệ Thống</a:t>
            </a:r>
          </a:p>
        </p:txBody>
      </p:sp>
      <p:sp>
        <p:nvSpPr>
          <p:cNvPr id="11" name="TextBox 10">
            <a:extLst>
              <a:ext uri="{FF2B5EF4-FFF2-40B4-BE49-F238E27FC236}">
                <a16:creationId xmlns:a16="http://schemas.microsoft.com/office/drawing/2014/main" id="{BC682F1D-2045-465F-91A3-5FD5328FA95D}"/>
              </a:ext>
            </a:extLst>
          </p:cNvPr>
          <p:cNvSpPr txBox="1"/>
          <p:nvPr/>
        </p:nvSpPr>
        <p:spPr>
          <a:xfrm>
            <a:off x="501978" y="2106084"/>
            <a:ext cx="5719216" cy="4862870"/>
          </a:xfrm>
          <a:prstGeom prst="rect">
            <a:avLst/>
          </a:prstGeom>
          <a:noFill/>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gas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gốc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hydrocacbon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propan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butan</a:t>
            </a:r>
            <a:r>
              <a:rPr lang="en-US" sz="2400"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gas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a:t>
            </a:r>
          </a:p>
          <a:p>
            <a:pPr algn="just"/>
            <a:endParaRPr lang="vi-VN" sz="2400" dirty="0">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gas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khí</a:t>
            </a:r>
            <a:r>
              <a:rPr lang="en-US" sz="2400" dirty="0">
                <a:latin typeface="Times New Roman" panose="02020603050405020304" pitchFamily="18" charset="0"/>
                <a:cs typeface="Times New Roman" panose="02020603050405020304" pitchFamily="18" charset="0"/>
              </a:rPr>
              <a:t> gas </a:t>
            </a:r>
            <a:r>
              <a:rPr lang="en-US" sz="2400" dirty="0" err="1">
                <a:latin typeface="Times New Roman" panose="02020603050405020304" pitchFamily="18" charset="0"/>
                <a:cs typeface="Times New Roman" panose="02020603050405020304" pitchFamily="18" charset="0"/>
              </a:rPr>
              <a: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cùng</a:t>
            </a:r>
            <a:r>
              <a:rPr lang="en-US" sz="2400" dirty="0">
                <a:latin typeface="Times New Roman" panose="02020603050405020304" pitchFamily="18" charset="0"/>
                <a:cs typeface="Times New Roman" panose="02020603050405020304" pitchFamily="18" charset="0"/>
              </a:rPr>
              <a:t> to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vi-VN" sz="2200" dirty="0">
              <a:latin typeface="Times New Roman" panose="02020603050405020304" pitchFamily="18" charset="0"/>
              <a:cs typeface="Times New Roman" panose="02020603050405020304" pitchFamily="18" charset="0"/>
            </a:endParaRPr>
          </a:p>
        </p:txBody>
      </p:sp>
      <p:sp>
        <p:nvSpPr>
          <p:cNvPr id="14" name="Rectangle: Diagonal Corners Snipped 13">
            <a:extLst>
              <a:ext uri="{FF2B5EF4-FFF2-40B4-BE49-F238E27FC236}">
                <a16:creationId xmlns:a16="http://schemas.microsoft.com/office/drawing/2014/main" id="{BBAE4C18-2DD9-47D4-AAC4-15F8519527AE}"/>
              </a:ext>
            </a:extLst>
          </p:cNvPr>
          <p:cNvSpPr/>
          <p:nvPr/>
        </p:nvSpPr>
        <p:spPr>
          <a:xfrm>
            <a:off x="301841" y="1012340"/>
            <a:ext cx="5340202" cy="45719"/>
          </a:xfrm>
          <a:prstGeom prst="snip2Diag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vi-VN"/>
          </a:p>
        </p:txBody>
      </p:sp>
      <p:sp>
        <p:nvSpPr>
          <p:cNvPr id="15" name="TextBox 14">
            <a:extLst>
              <a:ext uri="{FF2B5EF4-FFF2-40B4-BE49-F238E27FC236}">
                <a16:creationId xmlns:a16="http://schemas.microsoft.com/office/drawing/2014/main" id="{AA42B84D-68DC-4D4F-9F48-AD88861659F6}"/>
              </a:ext>
            </a:extLst>
          </p:cNvPr>
          <p:cNvSpPr txBox="1"/>
          <p:nvPr/>
        </p:nvSpPr>
        <p:spPr>
          <a:xfrm>
            <a:off x="386880" y="1426427"/>
            <a:ext cx="3702037" cy="523220"/>
          </a:xfrm>
          <a:prstGeom prst="rect">
            <a:avLst/>
          </a:prstGeom>
          <a:noFill/>
        </p:spPr>
        <p:txBody>
          <a:bodyPr wrap="square" rtlCol="0">
            <a:spAutoFit/>
          </a:bodyPr>
          <a:lstStyle/>
          <a:p>
            <a:r>
              <a:rPr lang="en-US" sz="2800" i="1" u="sng" dirty="0">
                <a:latin typeface="Times New Roman" panose="02020603050405020304" pitchFamily="18" charset="0"/>
                <a:cs typeface="Times New Roman" panose="02020603050405020304" pitchFamily="18" charset="0"/>
              </a:rPr>
              <a:t>1. </a:t>
            </a:r>
            <a:r>
              <a:rPr lang="en-US" sz="2800" u="sng" dirty="0" err="1">
                <a:latin typeface="Times New Roman" panose="02020603050405020304" pitchFamily="18" charset="0"/>
                <a:cs typeface="Times New Roman" panose="02020603050405020304" pitchFamily="18" charset="0"/>
              </a:rPr>
              <a:t>Giới</a:t>
            </a:r>
            <a:r>
              <a:rPr lang="en-US" sz="2800" u="sng" dirty="0">
                <a:latin typeface="Times New Roman" panose="02020603050405020304" pitchFamily="18" charset="0"/>
                <a:cs typeface="Times New Roman" panose="02020603050405020304" pitchFamily="18" charset="0"/>
              </a:rPr>
              <a:t> </a:t>
            </a:r>
            <a:r>
              <a:rPr lang="en-US" sz="2800" u="sng" dirty="0" err="1">
                <a:latin typeface="Times New Roman" panose="02020603050405020304" pitchFamily="18" charset="0"/>
                <a:cs typeface="Times New Roman" panose="02020603050405020304" pitchFamily="18" charset="0"/>
              </a:rPr>
              <a:t>thiệu</a:t>
            </a:r>
            <a:r>
              <a:rPr lang="en-US" sz="2800" u="sng" dirty="0">
                <a:latin typeface="Times New Roman" panose="02020603050405020304" pitchFamily="18" charset="0"/>
                <a:cs typeface="Times New Roman" panose="02020603050405020304" pitchFamily="18" charset="0"/>
              </a:rPr>
              <a:t> </a:t>
            </a:r>
            <a:r>
              <a:rPr lang="en-US" sz="2800" u="sng" dirty="0" err="1">
                <a:latin typeface="Times New Roman" panose="02020603050405020304" pitchFamily="18" charset="0"/>
                <a:cs typeface="Times New Roman" panose="02020603050405020304" pitchFamily="18" charset="0"/>
              </a:rPr>
              <a:t>về</a:t>
            </a:r>
            <a:r>
              <a:rPr lang="en-US" sz="2800" u="sng" dirty="0">
                <a:latin typeface="Times New Roman" panose="02020603050405020304" pitchFamily="18" charset="0"/>
                <a:cs typeface="Times New Roman" panose="02020603050405020304" pitchFamily="18" charset="0"/>
              </a:rPr>
              <a:t> </a:t>
            </a:r>
            <a:r>
              <a:rPr lang="en-US" sz="2800" u="sng" dirty="0" err="1">
                <a:latin typeface="Times New Roman" panose="02020603050405020304" pitchFamily="18" charset="0"/>
                <a:cs typeface="Times New Roman" panose="02020603050405020304" pitchFamily="18" charset="0"/>
              </a:rPr>
              <a:t>khí</a:t>
            </a:r>
            <a:r>
              <a:rPr lang="en-US" sz="2800" u="sng" dirty="0">
                <a:latin typeface="Times New Roman" panose="02020603050405020304" pitchFamily="18" charset="0"/>
                <a:cs typeface="Times New Roman" panose="02020603050405020304" pitchFamily="18" charset="0"/>
              </a:rPr>
              <a:t> Gas</a:t>
            </a:r>
            <a:endParaRPr lang="vi-VN" sz="2800" i="1" u="sng"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85E4EEA-EE45-4EA8-98D6-FC60564FE25A}"/>
              </a:ext>
            </a:extLst>
          </p:cNvPr>
          <p:cNvPicPr>
            <a:picLocks noChangeAspect="1"/>
          </p:cNvPicPr>
          <p:nvPr/>
        </p:nvPicPr>
        <p:blipFill>
          <a:blip r:embed="rId3"/>
          <a:stretch>
            <a:fillRect/>
          </a:stretch>
        </p:blipFill>
        <p:spPr>
          <a:xfrm>
            <a:off x="6523770" y="1536352"/>
            <a:ext cx="5419660" cy="4606078"/>
          </a:xfrm>
          <a:prstGeom prst="rect">
            <a:avLst/>
          </a:prstGeom>
        </p:spPr>
      </p:pic>
    </p:spTree>
    <p:extLst>
      <p:ext uri="{BB962C8B-B14F-4D97-AF65-F5344CB8AC3E}">
        <p14:creationId xmlns:p14="http://schemas.microsoft.com/office/powerpoint/2010/main" val="3725892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CE1DA2-08E4-402F-9036-788CD03C7CE6}"/>
              </a:ext>
            </a:extLst>
          </p:cNvPr>
          <p:cNvSpPr txBox="1"/>
          <p:nvPr/>
        </p:nvSpPr>
        <p:spPr>
          <a:xfrm>
            <a:off x="277427" y="339319"/>
            <a:ext cx="6094520" cy="1243738"/>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v"/>
            </a:pPr>
            <a:r>
              <a:rPr lang="en-US" sz="2400" i="1" u="sng" dirty="0">
                <a:latin typeface="Times New Roman" panose="02020603050405020304" pitchFamily="18" charset="0"/>
                <a:ea typeface="Calibri" panose="020F0502020204030204" pitchFamily="34" charset="0"/>
                <a:cs typeface="Times New Roman" panose="02020603050405020304" pitchFamily="18" charset="0"/>
              </a:rPr>
              <a:t>Ng</a:t>
            </a:r>
            <a:r>
              <a:rPr lang="en-US" sz="2400" i="1" u="sng" dirty="0">
                <a:effectLst/>
                <a:latin typeface="Times New Roman" panose="02020603050405020304" pitchFamily="18" charset="0"/>
                <a:ea typeface="Calibri" panose="020F0502020204030204" pitchFamily="34" charset="0"/>
                <a:cs typeface="Times New Roman" panose="02020603050405020304" pitchFamily="18" charset="0"/>
              </a:rPr>
              <a:t>uyên </a:t>
            </a:r>
            <a:r>
              <a:rPr lang="en-US" sz="2400" i="1" u="sng"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i="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u="sng" dirty="0" err="1">
                <a:effectLst/>
                <a:latin typeface="Times New Roman" panose="02020603050405020304" pitchFamily="18" charset="0"/>
                <a:ea typeface="Calibri" panose="020F0502020204030204" pitchFamily="34" charset="0"/>
                <a:cs typeface="Times New Roman" panose="02020603050405020304" pitchFamily="18" charset="0"/>
              </a:rPr>
              <a:t>khiến</a:t>
            </a:r>
            <a:r>
              <a:rPr lang="en-US" sz="2400" i="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u="sng"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400" i="1" u="sng" dirty="0">
                <a:effectLst/>
                <a:latin typeface="Times New Roman" panose="02020603050405020304" pitchFamily="18" charset="0"/>
                <a:ea typeface="Calibri" panose="020F0502020204030204" pitchFamily="34" charset="0"/>
                <a:cs typeface="Times New Roman" panose="02020603050405020304" pitchFamily="18" charset="0"/>
              </a:rPr>
              <a:t> gas </a:t>
            </a:r>
            <a:r>
              <a:rPr lang="en-US" sz="2400" i="1" u="sng"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i="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u="sng"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2400" i="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u="sng" dirty="0" err="1">
                <a:effectLst/>
                <a:latin typeface="Times New Roman" panose="02020603050405020304" pitchFamily="18" charset="0"/>
                <a:ea typeface="Calibri" panose="020F0502020204030204" pitchFamily="34" charset="0"/>
                <a:cs typeface="Times New Roman" panose="02020603050405020304" pitchFamily="18" charset="0"/>
              </a:rPr>
              <a:t>rỉ</a:t>
            </a:r>
            <a:r>
              <a:rPr lang="en-US" sz="2400" i="1" u="sng"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u="sng" dirty="0">
              <a:effectLst/>
              <a:latin typeface="Calibri" panose="020F0502020204030204" pitchFamily="34" charset="0"/>
              <a:ea typeface="Calibri" panose="020F0502020204030204" pitchFamily="34" charset="0"/>
              <a:cs typeface="Times New Roman" panose="02020603050405020304" pitchFamily="18" charset="0"/>
            </a:endParaRPr>
          </a:p>
          <a:p>
            <a:pPr indent="450215" algn="just">
              <a:lnSpc>
                <a:spcPct val="150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vi-V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7253F7C-4FD4-4698-BBF6-5E1CBEBBA9A4}"/>
              </a:ext>
            </a:extLst>
          </p:cNvPr>
          <p:cNvSpPr txBox="1"/>
          <p:nvPr/>
        </p:nvSpPr>
        <p:spPr>
          <a:xfrm>
            <a:off x="4538708" y="5964806"/>
            <a:ext cx="6094520" cy="504625"/>
          </a:xfrm>
          <a:prstGeom prst="rect">
            <a:avLst/>
          </a:prstGeom>
          <a:noFill/>
        </p:spPr>
        <p:txBody>
          <a:bodyPr wrap="square">
            <a:spAutoFit/>
          </a:bodyPr>
          <a:lstStyle/>
          <a:p>
            <a:pPr indent="450215" algn="just">
              <a:lnSpc>
                <a:spcPct val="15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cắn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dây</a:t>
            </a:r>
            <a:endParaRPr lang="vi-VN"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EAD7881-6F4C-4AFE-B59C-9FE658DB096A}"/>
              </a:ext>
            </a:extLst>
          </p:cNvPr>
          <p:cNvSpPr txBox="1"/>
          <p:nvPr/>
        </p:nvSpPr>
        <p:spPr>
          <a:xfrm>
            <a:off x="8155327" y="6069321"/>
            <a:ext cx="5448669" cy="400110"/>
          </a:xfrm>
          <a:prstGeom prst="rect">
            <a:avLst/>
          </a:prstGeom>
          <a:noFill/>
        </p:spPr>
        <p:txBody>
          <a:bodyPr wrap="square">
            <a:spAutoFit/>
          </a:bodyPr>
          <a:lstStyle/>
          <a:p>
            <a:r>
              <a:rPr lang="en-US" sz="2000" dirty="0">
                <a:effectLst/>
                <a:latin typeface="Times New Roman" panose="02020603050405020304" pitchFamily="18" charset="0"/>
                <a:ea typeface="Calibri" panose="020F0502020204030204" pitchFamily="34" charset="0"/>
              </a:rPr>
              <a:t>	Van </a:t>
            </a:r>
            <a:r>
              <a:rPr lang="en-US" sz="2000" dirty="0" err="1">
                <a:effectLst/>
                <a:latin typeface="Times New Roman" panose="02020603050405020304" pitchFamily="18" charset="0"/>
                <a:ea typeface="Calibri" panose="020F0502020204030204" pitchFamily="34" charset="0"/>
              </a:rPr>
              <a:t>bình</a:t>
            </a:r>
            <a:r>
              <a:rPr lang="en-US" sz="2000" dirty="0">
                <a:effectLst/>
                <a:latin typeface="Times New Roman" panose="02020603050405020304" pitchFamily="18" charset="0"/>
                <a:ea typeface="Calibri" panose="020F0502020204030204" pitchFamily="34" charset="0"/>
              </a:rPr>
              <a:t> gas </a:t>
            </a:r>
            <a:r>
              <a:rPr lang="en-US" sz="2000" dirty="0" err="1">
                <a:effectLst/>
                <a:latin typeface="Times New Roman" panose="02020603050405020304" pitchFamily="18" charset="0"/>
                <a:ea typeface="Calibri" panose="020F0502020204030204" pitchFamily="34" charset="0"/>
              </a:rPr>
              <a:t>bị</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hở</a:t>
            </a:r>
            <a:endParaRPr lang="vi-VN" sz="2000" dirty="0"/>
          </a:p>
        </p:txBody>
      </p:sp>
      <p:pic>
        <p:nvPicPr>
          <p:cNvPr id="10" name="Picture 9">
            <a:extLst>
              <a:ext uri="{FF2B5EF4-FFF2-40B4-BE49-F238E27FC236}">
                <a16:creationId xmlns:a16="http://schemas.microsoft.com/office/drawing/2014/main" id="{E5BA87B6-211C-465C-A390-FE22218CCC9E}"/>
              </a:ext>
            </a:extLst>
          </p:cNvPr>
          <p:cNvPicPr>
            <a:picLocks noChangeAspect="1"/>
          </p:cNvPicPr>
          <p:nvPr/>
        </p:nvPicPr>
        <p:blipFill>
          <a:blip r:embed="rId2"/>
          <a:stretch>
            <a:fillRect/>
          </a:stretch>
        </p:blipFill>
        <p:spPr>
          <a:xfrm>
            <a:off x="435441" y="3517111"/>
            <a:ext cx="3580568" cy="2395438"/>
          </a:xfrm>
          <a:prstGeom prst="rect">
            <a:avLst/>
          </a:prstGeom>
        </p:spPr>
      </p:pic>
      <p:pic>
        <p:nvPicPr>
          <p:cNvPr id="11" name="Picture 10">
            <a:extLst>
              <a:ext uri="{FF2B5EF4-FFF2-40B4-BE49-F238E27FC236}">
                <a16:creationId xmlns:a16="http://schemas.microsoft.com/office/drawing/2014/main" id="{3A2AE7CE-B3E2-40AE-8618-16880AEED00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202" y="3504689"/>
            <a:ext cx="3749708" cy="2395438"/>
          </a:xfrm>
          <a:prstGeom prst="rect">
            <a:avLst/>
          </a:prstGeom>
          <a:noFill/>
        </p:spPr>
      </p:pic>
      <p:pic>
        <p:nvPicPr>
          <p:cNvPr id="12" name="Picture 11" descr="Nguyên nhân gây hở van gas và biện pháp xử trí">
            <a:extLst>
              <a:ext uri="{FF2B5EF4-FFF2-40B4-BE49-F238E27FC236}">
                <a16:creationId xmlns:a16="http://schemas.microsoft.com/office/drawing/2014/main" id="{E8145319-EA65-4C12-8823-66A754F1F4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86269" y="3492267"/>
            <a:ext cx="3225562" cy="2420282"/>
          </a:xfrm>
          <a:prstGeom prst="rect">
            <a:avLst/>
          </a:prstGeom>
          <a:noFill/>
          <a:ln>
            <a:noFill/>
          </a:ln>
        </p:spPr>
      </p:pic>
      <p:sp>
        <p:nvSpPr>
          <p:cNvPr id="14" name="TextBox 13">
            <a:extLst>
              <a:ext uri="{FF2B5EF4-FFF2-40B4-BE49-F238E27FC236}">
                <a16:creationId xmlns:a16="http://schemas.microsoft.com/office/drawing/2014/main" id="{9C38D5C9-D1EE-4DD4-A55B-7E4A932A0124}"/>
              </a:ext>
            </a:extLst>
          </p:cNvPr>
          <p:cNvSpPr txBox="1"/>
          <p:nvPr/>
        </p:nvSpPr>
        <p:spPr>
          <a:xfrm>
            <a:off x="7979642" y="2641756"/>
            <a:ext cx="4212358" cy="400110"/>
          </a:xfrm>
          <a:prstGeom prst="rect">
            <a:avLst/>
          </a:prstGeom>
          <a:noFill/>
        </p:spPr>
        <p:txBody>
          <a:bodyPr wrap="square">
            <a:spAutoFit/>
          </a:bodyPr>
          <a:lstStyle/>
          <a:p>
            <a:r>
              <a:rPr lang="en-US" sz="2000" dirty="0" err="1">
                <a:effectLst/>
                <a:latin typeface="Times New Roman" panose="02020603050405020304" pitchFamily="18" charset="0"/>
                <a:ea typeface="Calibri" panose="020F0502020204030204" pitchFamily="34" charset="0"/>
              </a:rPr>
              <a:t>Bình</a:t>
            </a:r>
            <a:r>
              <a:rPr lang="en-US" sz="2000" dirty="0">
                <a:effectLst/>
                <a:latin typeface="Times New Roman" panose="02020603050405020304" pitchFamily="18" charset="0"/>
                <a:ea typeface="Calibri" panose="020F0502020204030204" pitchFamily="34" charset="0"/>
              </a:rPr>
              <a:t> gas </a:t>
            </a:r>
            <a:r>
              <a:rPr lang="en-US" sz="2000" dirty="0" err="1">
                <a:effectLst/>
                <a:latin typeface="Times New Roman" panose="02020603050405020304" pitchFamily="18" charset="0"/>
                <a:ea typeface="Calibri" panose="020F0502020204030204" pitchFamily="34" charset="0"/>
              </a:rPr>
              <a:t>bếp</a:t>
            </a:r>
            <a:r>
              <a:rPr lang="en-US" sz="2000" dirty="0">
                <a:effectLst/>
                <a:latin typeface="Times New Roman" panose="02020603050405020304" pitchFamily="18" charset="0"/>
                <a:ea typeface="Calibri" panose="020F0502020204030204" pitchFamily="34" charset="0"/>
              </a:rPr>
              <a:t> gas </a:t>
            </a:r>
            <a:r>
              <a:rPr lang="en-US" sz="2000" dirty="0" err="1">
                <a:effectLst/>
                <a:latin typeface="Times New Roman" panose="02020603050405020304" pitchFamily="18" charset="0"/>
                <a:ea typeface="Calibri" panose="020F0502020204030204" pitchFamily="34" charset="0"/>
              </a:rPr>
              <a:t>cũ</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kém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chất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lượng</a:t>
            </a:r>
            <a:endParaRPr lang="vi-VN" sz="2000" dirty="0"/>
          </a:p>
        </p:txBody>
      </p:sp>
      <p:pic>
        <p:nvPicPr>
          <p:cNvPr id="15" name="Picture 14" descr="Sử Dụng Bếp Gas Mini: 5 Lưu Ý Sử Dụng Bếp Gas Mini Để Tránh Cháy Nổ |  Cooky.vn">
            <a:extLst>
              <a:ext uri="{FF2B5EF4-FFF2-40B4-BE49-F238E27FC236}">
                <a16:creationId xmlns:a16="http://schemas.microsoft.com/office/drawing/2014/main" id="{53AD51C1-28B6-44C4-8F64-3CFE36DFB5E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078" y="339319"/>
            <a:ext cx="3432096" cy="2145665"/>
          </a:xfrm>
          <a:prstGeom prst="rect">
            <a:avLst/>
          </a:prstGeom>
          <a:noFill/>
          <a:ln>
            <a:noFill/>
          </a:ln>
        </p:spPr>
      </p:pic>
      <p:sp>
        <p:nvSpPr>
          <p:cNvPr id="17" name="TextBox 16">
            <a:extLst>
              <a:ext uri="{FF2B5EF4-FFF2-40B4-BE49-F238E27FC236}">
                <a16:creationId xmlns:a16="http://schemas.microsoft.com/office/drawing/2014/main" id="{04EA8C08-0BAB-4FCF-AC60-9A98E24431BC}"/>
              </a:ext>
            </a:extLst>
          </p:cNvPr>
          <p:cNvSpPr txBox="1"/>
          <p:nvPr/>
        </p:nvSpPr>
        <p:spPr>
          <a:xfrm>
            <a:off x="435441" y="6032452"/>
            <a:ext cx="3580568" cy="400110"/>
          </a:xfrm>
          <a:prstGeom prst="rect">
            <a:avLst/>
          </a:prstGeom>
          <a:noFill/>
        </p:spPr>
        <p:txBody>
          <a:bodyPr wrap="square">
            <a:spAutoFit/>
          </a:bodyPr>
          <a:lstStyle/>
          <a:p>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Hở</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dây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gas</a:t>
            </a:r>
            <a:endParaRPr lang="vi-VN" sz="2000" dirty="0"/>
          </a:p>
        </p:txBody>
      </p:sp>
      <p:pic>
        <p:nvPicPr>
          <p:cNvPr id="9218" name="Picture 2" descr="Khi bị rò rỉ khí gas bạn cần phải làm gì?">
            <a:extLst>
              <a:ext uri="{FF2B5EF4-FFF2-40B4-BE49-F238E27FC236}">
                <a16:creationId xmlns:a16="http://schemas.microsoft.com/office/drawing/2014/main" id="{968E6BBF-EB86-4BB1-A023-6CD0779D10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8883" y="1245269"/>
            <a:ext cx="3324638" cy="1870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8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500"/>
                                        <p:tgtEl>
                                          <p:spTgt spid="1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9218"/>
                                        </p:tgtEl>
                                        <p:attrNameLst>
                                          <p:attrName>style.visibility</p:attrName>
                                        </p:attrNameLst>
                                      </p:cBhvr>
                                      <p:to>
                                        <p:strVal val="visible"/>
                                      </p:to>
                                    </p:set>
                                    <p:animEffect transition="in" filter="barn(inVertical)">
                                      <p:cBhvr>
                                        <p:cTn id="4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04FCCC-EAEA-4234-A562-67B16A2705F6}"/>
              </a:ext>
            </a:extLst>
          </p:cNvPr>
          <p:cNvSpPr txBox="1"/>
          <p:nvPr/>
        </p:nvSpPr>
        <p:spPr>
          <a:xfrm>
            <a:off x="583707" y="326879"/>
            <a:ext cx="10637668" cy="1243738"/>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v"/>
            </a:pPr>
            <a:r>
              <a:rPr lang="en-US" sz="2400" i="1" u="sng" dirty="0" err="1">
                <a:effectLst/>
                <a:latin typeface="Times New Roman" panose="02020603050405020304" pitchFamily="18" charset="0"/>
                <a:ea typeface="Calibri" panose="020F0502020204030204" pitchFamily="34" charset="0"/>
                <a:cs typeface="Times New Roman" panose="02020603050405020304" pitchFamily="18" charset="0"/>
              </a:rPr>
              <a:t>Hậu</a:t>
            </a:r>
            <a:r>
              <a:rPr lang="en-US" sz="2400" i="1" u="sng"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u="sng"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400" i="1" u="sng"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400" u="sng" dirty="0">
              <a:effectLst/>
              <a:latin typeface="Calibri" panose="020F0502020204030204" pitchFamily="34" charset="0"/>
              <a:ea typeface="Calibri" panose="020F0502020204030204" pitchFamily="34" charset="0"/>
              <a:cs typeface="Times New Roman" panose="02020603050405020304" pitchFamily="18" charset="0"/>
            </a:endParaRPr>
          </a:p>
          <a:p>
            <a:pPr indent="450215" algn="just">
              <a:lnSpc>
                <a:spcPct val="150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Gây</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hoả</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thiệt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hại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tài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sản</a:t>
            </a:r>
            <a:endParaRPr lang="vi-V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descr="Nạn nhân vụ nổ bình gas ở Đông Anh- Hà Nội buộc phải cắt cụt 2 cẳng chân">
            <a:extLst>
              <a:ext uri="{FF2B5EF4-FFF2-40B4-BE49-F238E27FC236}">
                <a16:creationId xmlns:a16="http://schemas.microsoft.com/office/drawing/2014/main" id="{DCD50965-722A-472E-BA0E-129637DEF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043" y="2014250"/>
            <a:ext cx="5603250" cy="37331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iết bị phát hiện rò rỉ gas trong hệ thống an ninh gia đình">
            <a:extLst>
              <a:ext uri="{FF2B5EF4-FFF2-40B4-BE49-F238E27FC236}">
                <a16:creationId xmlns:a16="http://schemas.microsoft.com/office/drawing/2014/main" id="{724E22AC-CBA5-EA33-8E57-A5D4F5957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07" y="2010472"/>
            <a:ext cx="4982591" cy="373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4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barn(inVertical)">
                                      <p:cBhvr>
                                        <p:cTn id="1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5D4F47-9747-4D47-848E-EC849F436470}"/>
              </a:ext>
            </a:extLst>
          </p:cNvPr>
          <p:cNvSpPr txBox="1"/>
          <p:nvPr/>
        </p:nvSpPr>
        <p:spPr>
          <a:xfrm>
            <a:off x="929047" y="714162"/>
            <a:ext cx="3788375" cy="461665"/>
          </a:xfrm>
          <a:prstGeom prst="rect">
            <a:avLst/>
          </a:prstGeom>
          <a:noFill/>
        </p:spPr>
        <p:txBody>
          <a:bodyPr wrap="square">
            <a:spAutoFit/>
          </a:bodyPr>
          <a:lstStyle/>
          <a:p>
            <a:pPr algn="just" rtl="0" eaLnBrk="1" latinLnBrk="0" hangingPunct="1">
              <a:spcBef>
                <a:spcPts val="0"/>
              </a:spcBef>
              <a:spcAft>
                <a:spcPts val="0"/>
              </a:spcAft>
            </a:pPr>
            <a:r>
              <a:rPr lang="en-US" sz="2400" i="1" u="sng" dirty="0">
                <a:solidFill>
                  <a:srgbClr val="000000"/>
                </a:solidFill>
                <a:latin typeface="Times New Roman" panose="02020603050405020304" pitchFamily="18" charset="0"/>
                <a:ea typeface="SimSun" panose="02010600030101010101" pitchFamily="2" charset="-122"/>
              </a:rPr>
              <a:t>2. </a:t>
            </a:r>
            <a:r>
              <a:rPr lang="en-US" sz="2400" i="1" u="sng" dirty="0" err="1">
                <a:solidFill>
                  <a:srgbClr val="000000"/>
                </a:solidFill>
                <a:latin typeface="Times New Roman" panose="02020603050405020304" pitchFamily="18" charset="0"/>
                <a:ea typeface="SimSun" panose="02010600030101010101" pitchFamily="2" charset="-122"/>
              </a:rPr>
              <a:t>Nhiệm</a:t>
            </a:r>
            <a:r>
              <a:rPr lang="en-US" sz="2400" i="1" u="sng" dirty="0">
                <a:solidFill>
                  <a:srgbClr val="000000"/>
                </a:solidFill>
                <a:latin typeface="Times New Roman" panose="02020603050405020304" pitchFamily="18" charset="0"/>
                <a:ea typeface="SimSun" panose="02010600030101010101" pitchFamily="2" charset="-122"/>
              </a:rPr>
              <a:t> </a:t>
            </a:r>
            <a:r>
              <a:rPr lang="en-US" sz="2400" i="1" u="sng" dirty="0" err="1">
                <a:solidFill>
                  <a:srgbClr val="000000"/>
                </a:solidFill>
                <a:latin typeface="Times New Roman" panose="02020603050405020304" pitchFamily="18" charset="0"/>
                <a:ea typeface="SimSun" panose="02010600030101010101" pitchFamily="2" charset="-122"/>
              </a:rPr>
              <a:t>vụ</a:t>
            </a:r>
            <a:r>
              <a:rPr lang="en-US" sz="2400" i="1" u="sng" dirty="0">
                <a:solidFill>
                  <a:srgbClr val="000000"/>
                </a:solidFill>
                <a:latin typeface="Times New Roman" panose="02020603050405020304" pitchFamily="18" charset="0"/>
                <a:ea typeface="SimSun" panose="02010600030101010101" pitchFamily="2" charset="-122"/>
              </a:rPr>
              <a:t> </a:t>
            </a:r>
            <a:r>
              <a:rPr lang="en-US" sz="2400" i="1" u="sng" dirty="0" err="1">
                <a:solidFill>
                  <a:srgbClr val="000000"/>
                </a:solidFill>
                <a:latin typeface="Times New Roman" panose="02020603050405020304" pitchFamily="18" charset="0"/>
                <a:ea typeface="SimSun" panose="02010600030101010101" pitchFamily="2" charset="-122"/>
              </a:rPr>
              <a:t>đặt</a:t>
            </a:r>
            <a:r>
              <a:rPr lang="en-US" sz="2400" i="1" u="sng" dirty="0">
                <a:solidFill>
                  <a:srgbClr val="000000"/>
                </a:solidFill>
                <a:latin typeface="Times New Roman" panose="02020603050405020304" pitchFamily="18" charset="0"/>
                <a:ea typeface="SimSun" panose="02010600030101010101" pitchFamily="2" charset="-122"/>
              </a:rPr>
              <a:t> </a:t>
            </a:r>
            <a:r>
              <a:rPr lang="en-US" sz="2400" i="1" u="sng" dirty="0" err="1">
                <a:solidFill>
                  <a:srgbClr val="000000"/>
                </a:solidFill>
                <a:latin typeface="Times New Roman" panose="02020603050405020304" pitchFamily="18" charset="0"/>
                <a:ea typeface="SimSun" panose="02010600030101010101" pitchFamily="2" charset="-122"/>
              </a:rPr>
              <a:t>ra</a:t>
            </a:r>
            <a:endParaRPr lang="vi-VN" sz="2400" i="1" u="sng" dirty="0">
              <a:effectLst/>
            </a:endParaRPr>
          </a:p>
        </p:txBody>
      </p:sp>
      <p:sp>
        <p:nvSpPr>
          <p:cNvPr id="6" name="TextBox 5">
            <a:extLst>
              <a:ext uri="{FF2B5EF4-FFF2-40B4-BE49-F238E27FC236}">
                <a16:creationId xmlns:a16="http://schemas.microsoft.com/office/drawing/2014/main" id="{6A859217-7F32-45DA-8AD9-D4E799810C92}"/>
              </a:ext>
            </a:extLst>
          </p:cNvPr>
          <p:cNvSpPr txBox="1"/>
          <p:nvPr/>
        </p:nvSpPr>
        <p:spPr>
          <a:xfrm>
            <a:off x="559036" y="1815475"/>
            <a:ext cx="4558396" cy="4210448"/>
          </a:xfrm>
          <a:prstGeom prst="rect">
            <a:avLst/>
          </a:prstGeom>
          <a:noFill/>
        </p:spPr>
        <p:txBody>
          <a:bodyPr wrap="square">
            <a:spAutoFit/>
          </a:bodyPr>
          <a:lstStyle/>
          <a:p>
            <a:pPr marL="342900" lvl="0" indent="-342900" algn="just">
              <a:lnSpc>
                <a:spcPct val="107000"/>
              </a:lnSpc>
              <a:buFont typeface="Wingdings" panose="05000000000000000000" pitchFamily="2" charset="2"/>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gas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rò</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rỉ</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endParaRPr lang="vi-V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ẩm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màn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LCD</a:t>
            </a:r>
          </a:p>
          <a:p>
            <a:pPr marL="342900" lvl="0" indent="-342900" algn="just">
              <a:lnSpc>
                <a:spcPct val="107000"/>
              </a:lnSpc>
              <a:buFont typeface="Wingdings" panose="05000000000000000000" pitchFamily="2" charset="2"/>
              <a:buChar char=""/>
            </a:pPr>
            <a:endParaRPr lang="vi-V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Khởi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còi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bật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quạt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gas</a:t>
            </a:r>
            <a:endParaRPr lang="vi-V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8" name="Google Shape;11755;p66">
            <a:extLst>
              <a:ext uri="{FF2B5EF4-FFF2-40B4-BE49-F238E27FC236}">
                <a16:creationId xmlns:a16="http://schemas.microsoft.com/office/drawing/2014/main" id="{306D4700-023B-4D24-9184-B991C1D0FF0A}"/>
              </a:ext>
            </a:extLst>
          </p:cNvPr>
          <p:cNvGrpSpPr/>
          <p:nvPr/>
        </p:nvGrpSpPr>
        <p:grpSpPr>
          <a:xfrm>
            <a:off x="655444" y="797552"/>
            <a:ext cx="273603" cy="356439"/>
            <a:chOff x="-45998575" y="2702625"/>
            <a:chExt cx="229225" cy="298625"/>
          </a:xfrm>
        </p:grpSpPr>
        <p:sp>
          <p:nvSpPr>
            <p:cNvPr id="19" name="Google Shape;11756;p66">
              <a:extLst>
                <a:ext uri="{FF2B5EF4-FFF2-40B4-BE49-F238E27FC236}">
                  <a16:creationId xmlns:a16="http://schemas.microsoft.com/office/drawing/2014/main" id="{90DBFECD-24AD-47B9-9AC8-5D28A5720356}"/>
                </a:ext>
              </a:extLst>
            </p:cNvPr>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57;p66">
              <a:extLst>
                <a:ext uri="{FF2B5EF4-FFF2-40B4-BE49-F238E27FC236}">
                  <a16:creationId xmlns:a16="http://schemas.microsoft.com/office/drawing/2014/main" id="{E43C64E5-0E49-49D5-94D9-084DD46BA656}"/>
                </a:ext>
              </a:extLst>
            </p:cNvPr>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58;p66">
              <a:extLst>
                <a:ext uri="{FF2B5EF4-FFF2-40B4-BE49-F238E27FC236}">
                  <a16:creationId xmlns:a16="http://schemas.microsoft.com/office/drawing/2014/main" id="{3F110833-F811-4964-9484-5C8CCC51E859}"/>
                </a:ext>
              </a:extLst>
            </p:cNvPr>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759;p66">
              <a:extLst>
                <a:ext uri="{FF2B5EF4-FFF2-40B4-BE49-F238E27FC236}">
                  <a16:creationId xmlns:a16="http://schemas.microsoft.com/office/drawing/2014/main" id="{5CCB681F-0EDE-488E-99BB-E8642A49E836}"/>
                </a:ext>
              </a:extLst>
            </p:cNvPr>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760;p66">
              <a:extLst>
                <a:ext uri="{FF2B5EF4-FFF2-40B4-BE49-F238E27FC236}">
                  <a16:creationId xmlns:a16="http://schemas.microsoft.com/office/drawing/2014/main" id="{C7254AEA-E3FE-45ED-BBE8-092974B84F2E}"/>
                </a:ext>
              </a:extLst>
            </p:cNvPr>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61;p66">
              <a:extLst>
                <a:ext uri="{FF2B5EF4-FFF2-40B4-BE49-F238E27FC236}">
                  <a16:creationId xmlns:a16="http://schemas.microsoft.com/office/drawing/2014/main" id="{978FF6F0-3611-4C79-9B75-5407DAA1343B}"/>
                </a:ext>
              </a:extLst>
            </p:cNvPr>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62;p66">
              <a:extLst>
                <a:ext uri="{FF2B5EF4-FFF2-40B4-BE49-F238E27FC236}">
                  <a16:creationId xmlns:a16="http://schemas.microsoft.com/office/drawing/2014/main" id="{80AA82E7-B1B5-4562-A51A-481CD9E7F7D0}"/>
                </a:ext>
              </a:extLst>
            </p:cNvPr>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8" name="Picture 4" descr="Xử lý như thế nào khi phát hiện rò rỉ khí gas trong tòa nhà chung cư">
            <a:extLst>
              <a:ext uri="{FF2B5EF4-FFF2-40B4-BE49-F238E27FC236}">
                <a16:creationId xmlns:a16="http://schemas.microsoft.com/office/drawing/2014/main" id="{00B1DEC1-81B5-4F46-8393-77A77BE1D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439" y="1743516"/>
            <a:ext cx="6087525" cy="337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54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wipe(down)">
                                      <p:cBhvr>
                                        <p:cTn id="15"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B43584-DA89-49C9-91A5-8E416655B67F}"/>
              </a:ext>
            </a:extLst>
          </p:cNvPr>
          <p:cNvSpPr txBox="1"/>
          <p:nvPr/>
        </p:nvSpPr>
        <p:spPr>
          <a:xfrm>
            <a:off x="610860" y="691770"/>
            <a:ext cx="3398662" cy="477674"/>
          </a:xfrm>
          <a:prstGeom prst="rect">
            <a:avLst/>
          </a:prstGeom>
          <a:noFill/>
        </p:spPr>
        <p:txBody>
          <a:bodyPr wrap="square" rtlCol="0">
            <a:spAutoFit/>
          </a:bodyPr>
          <a:lstStyle/>
          <a:p>
            <a:r>
              <a:rPr lang="en-US" sz="2400" i="1" u="sng" dirty="0">
                <a:latin typeface="Times New Roman" panose="02020603050405020304" pitchFamily="18" charset="0"/>
                <a:cs typeface="Times New Roman" panose="02020603050405020304" pitchFamily="18" charset="0"/>
              </a:rPr>
              <a:t>3. </a:t>
            </a:r>
            <a:r>
              <a:rPr lang="en-US" sz="2400" i="1" u="sng" dirty="0" err="1">
                <a:latin typeface="Times New Roman" panose="02020603050405020304" pitchFamily="18" charset="0"/>
                <a:cs typeface="Times New Roman" panose="02020603050405020304" pitchFamily="18" charset="0"/>
              </a:rPr>
              <a:t>Phạm</a:t>
            </a:r>
            <a:r>
              <a:rPr lang="en-US" sz="2400" i="1" u="sng" dirty="0">
                <a:latin typeface="Times New Roman" panose="02020603050405020304" pitchFamily="18" charset="0"/>
                <a:cs typeface="Times New Roman" panose="02020603050405020304" pitchFamily="18" charset="0"/>
              </a:rPr>
              <a:t> vi </a:t>
            </a:r>
            <a:r>
              <a:rPr lang="en-US" sz="2400" i="1" u="sng" dirty="0" err="1">
                <a:latin typeface="Times New Roman" panose="02020603050405020304" pitchFamily="18" charset="0"/>
                <a:cs typeface="Times New Roman" panose="02020603050405020304" pitchFamily="18" charset="0"/>
              </a:rPr>
              <a:t>đề</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tài</a:t>
            </a:r>
            <a:endParaRPr lang="vi-VN" sz="2400" i="1"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5A5756A-0FB3-4C18-B8CA-149779642D21}"/>
              </a:ext>
            </a:extLst>
          </p:cNvPr>
          <p:cNvSpPr txBox="1"/>
          <p:nvPr/>
        </p:nvSpPr>
        <p:spPr>
          <a:xfrm>
            <a:off x="699637" y="1784471"/>
            <a:ext cx="4283702" cy="3044295"/>
          </a:xfrm>
          <a:prstGeom prst="rect">
            <a:avLst/>
          </a:prstGeom>
          <a:noFill/>
        </p:spPr>
        <p:txBody>
          <a:bodyPr wrap="square">
            <a:spAutoFit/>
          </a:bodyPr>
          <a:lstStyle/>
          <a:p>
            <a:pPr marL="342900" indent="-342900" algn="just" fontAlgn="base">
              <a:lnSpc>
                <a:spcPct val="107000"/>
              </a:lnSpc>
              <a:spcAft>
                <a:spcPts val="800"/>
              </a:spcAft>
              <a:buFont typeface="Wingdings" panose="05000000000000000000" pitchFamily="2" charset="2"/>
              <a:buChar char="v"/>
            </a:pP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Sử</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Kit Arduino Uno R3</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gn="just" fontAlgn="base">
              <a:lnSpc>
                <a:spcPct val="107000"/>
              </a:lnSpc>
              <a:spcAft>
                <a:spcPts val="800"/>
              </a:spcAft>
              <a:buFont typeface="Wingdings" panose="05000000000000000000" pitchFamily="2" charset="2"/>
              <a:buChar char="v"/>
            </a:pP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Sử</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nền</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tảng</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đã</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có</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sẵn</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thư</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viện</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mở</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để</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phát</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triển</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sản</a:t>
            </a:r>
            <a:r>
              <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phẩm</a:t>
            </a:r>
            <a:endParaRPr lang="en-US" sz="2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just" fontAlgn="base">
              <a:lnSpc>
                <a:spcPct val="107000"/>
              </a:lnSpc>
              <a:spcAft>
                <a:spcPts val="800"/>
              </a:spcAft>
              <a:buFont typeface="Wingdings" panose="05000000000000000000" pitchFamily="2" charset="2"/>
              <a:buChar char="v"/>
            </a:pP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module,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sẵn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module LCD, DHT11, MQ2 Gas Sensor</a:t>
            </a:r>
            <a:endParaRPr lang="vi-V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2" descr="DHT11 Temperature sensor and 16x2 / Arduino UNO (Kuman UNO)">
            <a:extLst>
              <a:ext uri="{FF2B5EF4-FFF2-40B4-BE49-F238E27FC236}">
                <a16:creationId xmlns:a16="http://schemas.microsoft.com/office/drawing/2014/main" id="{0AACDFB7-F9C3-42CE-BC5D-652F21E48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411" y="268705"/>
            <a:ext cx="6320589" cy="632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10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FF81E-914E-4C15-BBA0-0B7035791223}"/>
              </a:ext>
            </a:extLst>
          </p:cNvPr>
          <p:cNvSpPr txBox="1"/>
          <p:nvPr/>
        </p:nvSpPr>
        <p:spPr>
          <a:xfrm>
            <a:off x="614919" y="1143244"/>
            <a:ext cx="3632661"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2.1. </a:t>
            </a:r>
            <a:r>
              <a:rPr lang="en-US" sz="2800" b="1" dirty="0" err="1">
                <a:latin typeface="Times New Roman" panose="02020603050405020304" pitchFamily="18" charset="0"/>
                <a:cs typeface="Times New Roman" panose="02020603050405020304" pitchFamily="18" charset="0"/>
              </a:rPr>
              <a:t>Thiết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kế</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tổng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quát</a:t>
            </a:r>
            <a:endParaRPr lang="vi-VN" sz="2800" b="1"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221D8A8-91A1-4DD1-B9DB-82BB2FF7FADD}"/>
              </a:ext>
            </a:extLst>
          </p:cNvPr>
          <p:cNvSpPr txBox="1"/>
          <p:nvPr/>
        </p:nvSpPr>
        <p:spPr>
          <a:xfrm>
            <a:off x="178038" y="76436"/>
            <a:ext cx="648070" cy="523220"/>
          </a:xfrm>
          <a:prstGeom prst="rect">
            <a:avLst/>
          </a:prstGeom>
          <a:noFill/>
        </p:spPr>
        <p:txBody>
          <a:bodyPr wrap="square" rtlCol="0">
            <a:spAutoFit/>
          </a:bodyPr>
          <a:lstStyle/>
          <a:p>
            <a:r>
              <a:rPr lang="vi-VN" sz="2800" b="1" i="1" dirty="0"/>
              <a:t>II. </a:t>
            </a:r>
          </a:p>
        </p:txBody>
      </p:sp>
      <p:grpSp>
        <p:nvGrpSpPr>
          <p:cNvPr id="27" name="Google Shape;2229;p56">
            <a:extLst>
              <a:ext uri="{FF2B5EF4-FFF2-40B4-BE49-F238E27FC236}">
                <a16:creationId xmlns:a16="http://schemas.microsoft.com/office/drawing/2014/main" id="{E70DD928-39E2-4698-8ACD-EE8D0ED95F10}"/>
              </a:ext>
            </a:extLst>
          </p:cNvPr>
          <p:cNvGrpSpPr/>
          <p:nvPr/>
        </p:nvGrpSpPr>
        <p:grpSpPr>
          <a:xfrm>
            <a:off x="178037" y="76436"/>
            <a:ext cx="5326119" cy="728251"/>
            <a:chOff x="2013045" y="4813233"/>
            <a:chExt cx="921986" cy="228854"/>
          </a:xfrm>
          <a:solidFill>
            <a:schemeClr val="tx1"/>
          </a:solidFill>
        </p:grpSpPr>
        <p:sp>
          <p:nvSpPr>
            <p:cNvPr id="28" name="Google Shape;2230;p56">
              <a:extLst>
                <a:ext uri="{FF2B5EF4-FFF2-40B4-BE49-F238E27FC236}">
                  <a16:creationId xmlns:a16="http://schemas.microsoft.com/office/drawing/2014/main" id="{7C30F63C-ABC0-4D59-82A7-BFF0E7A79F58}"/>
                </a:ext>
              </a:extLst>
            </p:cNvPr>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1;p56">
              <a:extLst>
                <a:ext uri="{FF2B5EF4-FFF2-40B4-BE49-F238E27FC236}">
                  <a16:creationId xmlns:a16="http://schemas.microsoft.com/office/drawing/2014/main" id="{6CDA1F78-951B-469E-A461-D34C4505FF09}"/>
                </a:ext>
              </a:extLst>
            </p:cNvPr>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grp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25133D03-CC43-4C11-95F8-281FD12A3467}"/>
              </a:ext>
            </a:extLst>
          </p:cNvPr>
          <p:cNvSpPr txBox="1"/>
          <p:nvPr/>
        </p:nvSpPr>
        <p:spPr>
          <a:xfrm>
            <a:off x="2253120" y="218793"/>
            <a:ext cx="3401956" cy="523220"/>
          </a:xfrm>
          <a:prstGeom prst="rect">
            <a:avLst/>
          </a:prstGeom>
          <a:noFill/>
        </p:spPr>
        <p:txBody>
          <a:bodyPr wrap="square">
            <a:spAutoFit/>
          </a:bodyPr>
          <a:lstStyle/>
          <a:p>
            <a:r>
              <a:rPr lang="vi-VN" sz="2800" b="1" dirty="0">
                <a:latin typeface="+mj-lt"/>
              </a:rPr>
              <a:t>Thiết kế hệ thống</a:t>
            </a:r>
          </a:p>
        </p:txBody>
      </p:sp>
      <p:sp>
        <p:nvSpPr>
          <p:cNvPr id="31" name="Rectangle: Diagonal Corners Snipped 30">
            <a:extLst>
              <a:ext uri="{FF2B5EF4-FFF2-40B4-BE49-F238E27FC236}">
                <a16:creationId xmlns:a16="http://schemas.microsoft.com/office/drawing/2014/main" id="{87EC7501-22D4-4430-876A-65C184D7013D}"/>
              </a:ext>
            </a:extLst>
          </p:cNvPr>
          <p:cNvSpPr/>
          <p:nvPr/>
        </p:nvSpPr>
        <p:spPr>
          <a:xfrm>
            <a:off x="178037" y="771929"/>
            <a:ext cx="5326118" cy="45719"/>
          </a:xfrm>
          <a:prstGeom prst="snip2Diag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vi-VN"/>
          </a:p>
        </p:txBody>
      </p:sp>
      <p:pic>
        <p:nvPicPr>
          <p:cNvPr id="16" name="Picture 15">
            <a:extLst>
              <a:ext uri="{FF2B5EF4-FFF2-40B4-BE49-F238E27FC236}">
                <a16:creationId xmlns:a16="http://schemas.microsoft.com/office/drawing/2014/main" id="{C938C2CB-E3F8-E24F-1702-97B00B1343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29" r="729" b="5518"/>
          <a:stretch/>
        </p:blipFill>
        <p:spPr>
          <a:xfrm>
            <a:off x="4289899" y="1265233"/>
            <a:ext cx="7309045" cy="4567028"/>
          </a:xfrm>
          <a:prstGeom prst="rect">
            <a:avLst/>
          </a:prstGeom>
        </p:spPr>
      </p:pic>
      <p:pic>
        <p:nvPicPr>
          <p:cNvPr id="5" name="Picture 4">
            <a:extLst>
              <a:ext uri="{FF2B5EF4-FFF2-40B4-BE49-F238E27FC236}">
                <a16:creationId xmlns:a16="http://schemas.microsoft.com/office/drawing/2014/main" id="{42A15105-7CC4-64F2-32A0-748963306C2E}"/>
              </a:ext>
            </a:extLst>
          </p:cNvPr>
          <p:cNvPicPr>
            <a:picLocks noChangeAspect="1"/>
          </p:cNvPicPr>
          <p:nvPr/>
        </p:nvPicPr>
        <p:blipFill>
          <a:blip r:embed="rId4"/>
          <a:stretch>
            <a:fillRect/>
          </a:stretch>
        </p:blipFill>
        <p:spPr>
          <a:xfrm>
            <a:off x="7385022" y="6032196"/>
            <a:ext cx="2124075" cy="495300"/>
          </a:xfrm>
          <a:prstGeom prst="rect">
            <a:avLst/>
          </a:prstGeom>
        </p:spPr>
      </p:pic>
    </p:spTree>
    <p:extLst>
      <p:ext uri="{BB962C8B-B14F-4D97-AF65-F5344CB8AC3E}">
        <p14:creationId xmlns:p14="http://schemas.microsoft.com/office/powerpoint/2010/main" val="166002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0"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76E232-2105-84DF-E173-9C660202B816}"/>
              </a:ext>
            </a:extLst>
          </p:cNvPr>
          <p:cNvSpPr txBox="1"/>
          <p:nvPr/>
        </p:nvSpPr>
        <p:spPr>
          <a:xfrm>
            <a:off x="637273" y="1027963"/>
            <a:ext cx="2972083" cy="400110"/>
          </a:xfrm>
          <a:prstGeom prst="rect">
            <a:avLst/>
          </a:prstGeom>
          <a:noFill/>
        </p:spPr>
        <p:txBody>
          <a:bodyPr wrap="square" rtlCol="0">
            <a:spAutoFit/>
          </a:bodyPr>
          <a:lstStyle/>
          <a:p>
            <a:pPr marL="285750" indent="-285750">
              <a:buFont typeface="Wingdings" panose="05000000000000000000" pitchFamily="2" charset="2"/>
              <a:buChar char="v"/>
            </a:pPr>
            <a:r>
              <a:rPr lang="en-US" sz="2000" b="1" u="sng" dirty="0">
                <a:latin typeface="Times New Roman" panose="02020603050405020304" pitchFamily="18" charset="0"/>
                <a:cs typeface="Times New Roman" panose="02020603050405020304" pitchFamily="18" charset="0"/>
              </a:rPr>
              <a:t> Arduino Uno r3</a:t>
            </a:r>
            <a:endParaRPr lang="vi-VN" sz="2000" b="1"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6FB3943-8CA9-590F-A779-245BC4B3DAE9}"/>
              </a:ext>
            </a:extLst>
          </p:cNvPr>
          <p:cNvSpPr txBox="1"/>
          <p:nvPr/>
        </p:nvSpPr>
        <p:spPr>
          <a:xfrm>
            <a:off x="8257273" y="1428073"/>
            <a:ext cx="3801377" cy="4154984"/>
          </a:xfrm>
          <a:prstGeom prst="rect">
            <a:avLst/>
          </a:prstGeom>
          <a:noFill/>
        </p:spPr>
        <p:txBody>
          <a:bodyPr wrap="square">
            <a:spAutoFit/>
          </a:bodyPr>
          <a:lstStyle/>
          <a:p>
            <a:pPr algn="just"/>
            <a:r>
              <a:rPr lang="en-US" sz="2400" b="1"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Arduino Uno R3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mạch</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dựa</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2400" dirty="0">
                <a:effectLst/>
                <a:latin typeface="Times New Roman" panose="02020603050405020304" pitchFamily="18" charset="0"/>
                <a:ea typeface="Calibri" panose="020F0502020204030204" pitchFamily="34" charset="0"/>
              </a:rPr>
              <a:t> </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Microchip ATmega328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bởi</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Arduino.cc.</a:t>
            </a:r>
          </a:p>
          <a:p>
            <a:pPr algn="just"/>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mạch</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400" dirty="0">
                <a:effectLst/>
                <a:latin typeface="Times New Roman" panose="02020603050405020304" pitchFamily="18" charset="0"/>
                <a:ea typeface="Calibri" panose="020F0502020204030204" pitchFamily="34"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Digital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Analog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bảng</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mạch</a:t>
            </a:r>
            <a:r>
              <a:rPr lang="en-US" sz="2400" dirty="0">
                <a:effectLst/>
                <a:latin typeface="Times New Roman" panose="02020603050405020304" pitchFamily="18" charset="0"/>
                <a:ea typeface="Calibri" panose="020F0502020204030204" pitchFamily="34"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khác</a:t>
            </a:r>
            <a:r>
              <a:rPr lang="en-US" sz="2400" b="0" i="0" dirty="0">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0" dirty="0" err="1">
                <a:solidFill>
                  <a:srgbClr val="010101"/>
                </a:solidFill>
                <a:effectLst/>
                <a:latin typeface="Times New Roman" panose="02020603050405020304" pitchFamily="18" charset="0"/>
                <a:ea typeface="Calibri" panose="020F0502020204030204" pitchFamily="34" charset="0"/>
                <a:cs typeface="Times New Roman" panose="02020603050405020304" pitchFamily="18" charset="0"/>
              </a:rPr>
              <a:t>nhau</a:t>
            </a:r>
            <a:endParaRPr lang="vi-VN" sz="2400" dirty="0"/>
          </a:p>
        </p:txBody>
      </p:sp>
      <p:pic>
        <p:nvPicPr>
          <p:cNvPr id="3074" name="Picture 2" descr="Arduino UNO R3 chip dán ch340 Linh Kiện 888">
            <a:extLst>
              <a:ext uri="{FF2B5EF4-FFF2-40B4-BE49-F238E27FC236}">
                <a16:creationId xmlns:a16="http://schemas.microsoft.com/office/drawing/2014/main" id="{1E3166D3-278E-AA3C-1C70-DDD31AB08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73" y="1428438"/>
            <a:ext cx="7620000" cy="48482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499FB8-6FDE-7307-DCE8-12DDDE63383A}"/>
              </a:ext>
            </a:extLst>
          </p:cNvPr>
          <p:cNvSpPr txBox="1"/>
          <p:nvPr/>
        </p:nvSpPr>
        <p:spPr>
          <a:xfrm>
            <a:off x="801381" y="381282"/>
            <a:ext cx="3209468"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2.2. </a:t>
            </a:r>
            <a:r>
              <a:rPr lang="en-US" sz="2800" b="1" dirty="0" err="1">
                <a:latin typeface="Times New Roman" panose="02020603050405020304" pitchFamily="18" charset="0"/>
                <a:cs typeface="Times New Roman" panose="02020603050405020304" pitchFamily="18" charset="0"/>
              </a:rPr>
              <a:t>Thiết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kế</a:t>
            </a:r>
            <a:r>
              <a:rPr lang="en-US" sz="2800" b="1" dirty="0">
                <a:latin typeface="Times New Roman" panose="02020603050405020304" pitchFamily="18" charset="0"/>
                <a:cs typeface="Times New Roman" panose="02020603050405020304" pitchFamily="18" charset="0"/>
              </a:rPr>
              <a:t> chi </a:t>
            </a:r>
            <a:r>
              <a:rPr lang="en-US" sz="2800" b="1" dirty="0" err="1">
                <a:latin typeface="Times New Roman" panose="02020603050405020304" pitchFamily="18" charset="0"/>
                <a:cs typeface="Times New Roman" panose="02020603050405020304" pitchFamily="18" charset="0"/>
              </a:rPr>
              <a:t>tiết</a:t>
            </a:r>
            <a:endParaRPr lang="vi-V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639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11020</TotalTime>
  <Words>1608</Words>
  <Application>Microsoft Office PowerPoint</Application>
  <PresentationFormat>Widescreen</PresentationFormat>
  <Paragraphs>147</Paragraphs>
  <Slides>25</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Algerian</vt:lpstr>
      <vt:lpstr>Arial</vt:lpstr>
      <vt:lpstr>Calibri</vt:lpstr>
      <vt:lpstr>Calibri Light</vt:lpstr>
      <vt:lpstr>Times New Roman</vt:lpstr>
      <vt:lpstr>Wingdings</vt:lpstr>
      <vt:lpstr>Office Theme</vt:lpstr>
      <vt:lpstr>PowerPoint Presentation</vt:lpstr>
      <vt:lpstr>I  Tổng quan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Đức Nguyên Đang Ở Ngay Bên Bạn</dc:creator>
  <cp:lastModifiedBy>Đức Nguyên Đang Ở Ngay Bên Bạn</cp:lastModifiedBy>
  <cp:revision>125</cp:revision>
  <dcterms:created xsi:type="dcterms:W3CDTF">2022-04-12T09:21:37Z</dcterms:created>
  <dcterms:modified xsi:type="dcterms:W3CDTF">2022-06-04T09:13:32Z</dcterms:modified>
</cp:coreProperties>
</file>